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9144000" cy="6858000" type="screen4x3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9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 smtClean="0"/>
              <a:t>Fare clic per modificare lo stile del sottotitolo dello schema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F7512F-B820-47DC-A079-F7153D4B53B7}" type="datetimeFigureOut">
              <a:rPr lang="it-IT" smtClean="0"/>
              <a:t>14/06/2016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E31108-35FA-4758-B97D-88E7FBD648CF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F7512F-B820-47DC-A079-F7153D4B53B7}" type="datetimeFigureOut">
              <a:rPr lang="it-IT" smtClean="0"/>
              <a:t>14/06/2016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E31108-35FA-4758-B97D-88E7FBD648CF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F7512F-B820-47DC-A079-F7153D4B53B7}" type="datetimeFigureOut">
              <a:rPr lang="it-IT" smtClean="0"/>
              <a:t>14/06/2016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E31108-35FA-4758-B97D-88E7FBD648CF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F7512F-B820-47DC-A079-F7153D4B53B7}" type="datetimeFigureOut">
              <a:rPr lang="it-IT" smtClean="0"/>
              <a:t>14/06/2016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E31108-35FA-4758-B97D-88E7FBD648CF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F7512F-B820-47DC-A079-F7153D4B53B7}" type="datetimeFigureOut">
              <a:rPr lang="it-IT" smtClean="0"/>
              <a:t>14/06/2016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E31108-35FA-4758-B97D-88E7FBD648CF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F7512F-B820-47DC-A079-F7153D4B53B7}" type="datetimeFigureOut">
              <a:rPr lang="it-IT" smtClean="0"/>
              <a:t>14/06/2016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E31108-35FA-4758-B97D-88E7FBD648CF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F7512F-B820-47DC-A079-F7153D4B53B7}" type="datetimeFigureOut">
              <a:rPr lang="it-IT" smtClean="0"/>
              <a:t>14/06/2016</a:t>
            </a:fld>
            <a:endParaRPr lang="it-IT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E31108-35FA-4758-B97D-88E7FBD648CF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F7512F-B820-47DC-A079-F7153D4B53B7}" type="datetimeFigureOut">
              <a:rPr lang="it-IT" smtClean="0"/>
              <a:t>14/06/2016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E31108-35FA-4758-B97D-88E7FBD648CF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F7512F-B820-47DC-A079-F7153D4B53B7}" type="datetimeFigureOut">
              <a:rPr lang="it-IT" smtClean="0"/>
              <a:t>14/06/2016</a:t>
            </a:fld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E31108-35FA-4758-B97D-88E7FBD648CF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F7512F-B820-47DC-A079-F7153D4B53B7}" type="datetimeFigureOut">
              <a:rPr lang="it-IT" smtClean="0"/>
              <a:t>14/06/2016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E31108-35FA-4758-B97D-88E7FBD648CF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F7512F-B820-47DC-A079-F7153D4B53B7}" type="datetimeFigureOut">
              <a:rPr lang="it-IT" smtClean="0"/>
              <a:t>14/06/2016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E31108-35FA-4758-B97D-88E7FBD648CF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F7512F-B820-47DC-A079-F7153D4B53B7}" type="datetimeFigureOut">
              <a:rPr lang="it-IT" smtClean="0"/>
              <a:t>14/06/2016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E31108-35FA-4758-B97D-88E7FBD648CF}" type="slidenum">
              <a:rPr lang="it-IT" smtClean="0"/>
              <a:t>‹N›</a:t>
            </a:fld>
            <a:endParaRPr lang="it-I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1916833"/>
            <a:ext cx="7772400" cy="1683618"/>
          </a:xfrm>
        </p:spPr>
        <p:txBody>
          <a:bodyPr>
            <a:normAutofit fontScale="90000"/>
          </a:bodyPr>
          <a:lstStyle/>
          <a:p>
            <a:r>
              <a:rPr lang="it-IT" dirty="0" smtClean="0"/>
              <a:t>EGAS</a:t>
            </a:r>
            <a:br>
              <a:rPr lang="it-IT" dirty="0" smtClean="0"/>
            </a:br>
            <a:r>
              <a:rPr lang="it-IT" dirty="0" smtClean="0"/>
              <a:t>Ente per la Gestione Accentrata dei Servizi condivisi</a:t>
            </a:r>
            <a:endParaRPr lang="it-IT" dirty="0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it-IT" dirty="0" smtClean="0"/>
              <a:t>DIALOGO TECNICO</a:t>
            </a:r>
          </a:p>
          <a:p>
            <a:r>
              <a:rPr lang="it-IT" dirty="0" smtClean="0"/>
              <a:t>Propedeutico all’indizione della procedura di gara per l’affidamento del servizio di CUP, ACCETTAZIONE E CASSA, ACCETTAZIONE PRELIEVI, ANAGRAFE SANITARIA ED ALTRI SERVIZI AMMINISTRATIVI AUSILIARI da destinare all’A.A.S. n.3 e all’</a:t>
            </a:r>
            <a:r>
              <a:rPr lang="it-IT" dirty="0" err="1" smtClean="0"/>
              <a:t>A.S.UI.</a:t>
            </a:r>
            <a:r>
              <a:rPr lang="it-IT" dirty="0" smtClean="0"/>
              <a:t> di Udine</a:t>
            </a:r>
            <a:endParaRPr lang="it-IT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OBIETTIVI DEL DIALOGO TECNICO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t-IT" dirty="0" smtClean="0"/>
              <a:t>La Stazione Appaltante intende verificare i possibili margini di ottimizzazione dei servizi oggetto del futuro appalto al fine di poter impostare un capitolato che consenta al mercato di esprimere le sue potenzialità di fornitura e di innovazione nel rispetto delle specifiche esigenze logistico/funzionali delle </a:t>
            </a:r>
            <a:r>
              <a:rPr lang="it-IT" dirty="0" err="1" smtClean="0"/>
              <a:t>A.S.S.</a:t>
            </a:r>
            <a:r>
              <a:rPr lang="it-IT" dirty="0" smtClean="0"/>
              <a:t> interessate nonché perfezionare la procedura di gara di prossima indizione</a:t>
            </a:r>
            <a:endParaRPr lang="it-IT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it-IT" dirty="0" smtClean="0"/>
              <a:t>CARATTERISTICHE </a:t>
            </a:r>
            <a:r>
              <a:rPr lang="it-IT" dirty="0" err="1" smtClean="0"/>
              <a:t>DI</a:t>
            </a:r>
            <a:r>
              <a:rPr lang="it-IT" dirty="0" smtClean="0"/>
              <a:t> MASSIMA DEL CONTRATTO </a:t>
            </a:r>
            <a:r>
              <a:rPr lang="it-IT" dirty="0" err="1" smtClean="0"/>
              <a:t>D’APPALTO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it-IT" dirty="0"/>
              <a:t>Allo scopo di precisare alcuni aspetti del futuro appalto viene reso disponibile il documento </a:t>
            </a:r>
            <a:r>
              <a:rPr lang="it-IT" dirty="0" smtClean="0"/>
              <a:t>tecnico che indica i requisiti di massima richiesti per lo svolgimento del servizio (</a:t>
            </a:r>
            <a:r>
              <a:rPr lang="it-IT" b="1" i="1" dirty="0" smtClean="0"/>
              <a:t>allegata Bozza di Capitolato Speciale</a:t>
            </a:r>
            <a:r>
              <a:rPr lang="it-IT" dirty="0" smtClean="0"/>
              <a:t>).</a:t>
            </a:r>
            <a:endParaRPr lang="it-IT" dirty="0"/>
          </a:p>
          <a:p>
            <a:pPr>
              <a:buNone/>
            </a:pPr>
            <a:r>
              <a:rPr lang="it-IT" dirty="0"/>
              <a:t> </a:t>
            </a:r>
          </a:p>
          <a:p>
            <a:pPr algn="just"/>
            <a:r>
              <a:rPr lang="it-IT" dirty="0"/>
              <a:t>Si precisa che tale documento è da considerarsi utile solo al fine della raccolta di informazioni e che, in sede di </a:t>
            </a:r>
            <a:r>
              <a:rPr lang="it-IT" dirty="0" smtClean="0"/>
              <a:t>gara, </a:t>
            </a:r>
            <a:r>
              <a:rPr lang="it-IT" dirty="0"/>
              <a:t>il documento potrà essere integrato, modificato, sostituito, ad insindacabile giudizio </a:t>
            </a:r>
            <a:r>
              <a:rPr lang="it-IT" dirty="0" smtClean="0"/>
              <a:t>dell’EGAS. </a:t>
            </a:r>
            <a:r>
              <a:rPr lang="it-IT" dirty="0"/>
              <a:t>Parimenti </a:t>
            </a:r>
            <a:r>
              <a:rPr lang="it-IT" dirty="0" smtClean="0"/>
              <a:t>l’</a:t>
            </a:r>
            <a:r>
              <a:rPr lang="it-IT" dirty="0" err="1" smtClean="0"/>
              <a:t>Egas</a:t>
            </a:r>
            <a:r>
              <a:rPr lang="it-IT" dirty="0" smtClean="0"/>
              <a:t> farà </a:t>
            </a:r>
            <a:r>
              <a:rPr lang="it-IT" dirty="0"/>
              <a:t>l’uso che riterrà più opportuno delle informazioni ottenute durante il dialogo tecnico, compreso il non utilizzo delle stesse.</a:t>
            </a:r>
          </a:p>
          <a:p>
            <a:endParaRPr lang="it-IT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it-IT" dirty="0" smtClean="0"/>
              <a:t>MODALITA’ </a:t>
            </a:r>
            <a:r>
              <a:rPr lang="it-IT" dirty="0" err="1" smtClean="0"/>
              <a:t>DI</a:t>
            </a:r>
            <a:r>
              <a:rPr lang="it-IT" dirty="0" smtClean="0"/>
              <a:t> SVOLGIMENTO DEL DIALOGO TECNICO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None/>
            </a:pPr>
            <a:r>
              <a:rPr lang="it-IT" dirty="0" smtClean="0"/>
              <a:t>1</a:t>
            </a:r>
            <a:r>
              <a:rPr lang="it-IT" sz="2200" dirty="0" smtClean="0"/>
              <a:t>. </a:t>
            </a:r>
            <a:r>
              <a:rPr lang="it-IT" sz="2400" dirty="0"/>
              <a:t>Si invitano le aziende interessate a voler comunque anticipare via </a:t>
            </a:r>
            <a:r>
              <a:rPr lang="it-IT" sz="2400" dirty="0" smtClean="0"/>
              <a:t>pec, le </a:t>
            </a:r>
            <a:r>
              <a:rPr lang="it-IT" sz="2400" dirty="0"/>
              <a:t>proprie osservazioni, </a:t>
            </a:r>
            <a:r>
              <a:rPr lang="it-IT" sz="2400" dirty="0" smtClean="0"/>
              <a:t>possibilmente</a:t>
            </a:r>
            <a:r>
              <a:rPr lang="it-IT" sz="2400" dirty="0"/>
              <a:t> </a:t>
            </a:r>
            <a:r>
              <a:rPr lang="it-IT" sz="2400" b="1" dirty="0"/>
              <a:t>entro </a:t>
            </a:r>
            <a:r>
              <a:rPr lang="it-IT" sz="2400" b="1" dirty="0" smtClean="0"/>
              <a:t>e non oltre il 21 giugno </a:t>
            </a:r>
            <a:r>
              <a:rPr lang="it-IT" sz="2400" b="1" dirty="0"/>
              <a:t>2016</a:t>
            </a:r>
            <a:r>
              <a:rPr lang="it-IT" sz="2400" dirty="0"/>
              <a:t>, all’indirizzo sotto </a:t>
            </a:r>
            <a:r>
              <a:rPr lang="it-IT" sz="2400" dirty="0" smtClean="0"/>
              <a:t>indicato:</a:t>
            </a:r>
            <a:br>
              <a:rPr lang="it-IT" sz="2400" dirty="0" smtClean="0"/>
            </a:br>
            <a:r>
              <a:rPr lang="it-IT" sz="2400" dirty="0" smtClean="0"/>
              <a:t>egas.protgen@certsanita.fvg.it</a:t>
            </a:r>
            <a:endParaRPr lang="it-IT" sz="2200" dirty="0" smtClean="0"/>
          </a:p>
          <a:p>
            <a:endParaRPr lang="it-IT" sz="2200" dirty="0"/>
          </a:p>
          <a:p>
            <a:pPr algn="just">
              <a:buNone/>
            </a:pPr>
            <a:r>
              <a:rPr lang="it-IT" sz="2200" b="1" dirty="0" smtClean="0"/>
              <a:t>2.	</a:t>
            </a:r>
            <a:r>
              <a:rPr lang="it-IT" sz="2200" b="1" u="sng" dirty="0" smtClean="0"/>
              <a:t>Sessione Plenaria in data 24/06/2016 h.10,00,</a:t>
            </a:r>
            <a:r>
              <a:rPr lang="it-IT" sz="2200" b="1" dirty="0" smtClean="0"/>
              <a:t> </a:t>
            </a:r>
            <a:r>
              <a:rPr lang="it-IT" sz="2200" dirty="0" smtClean="0"/>
              <a:t>prezzo la sede dell’</a:t>
            </a:r>
            <a:r>
              <a:rPr lang="it-IT" sz="2200" dirty="0" err="1" smtClean="0"/>
              <a:t>Egas</a:t>
            </a:r>
            <a:r>
              <a:rPr lang="it-IT" sz="2200" dirty="0" smtClean="0"/>
              <a:t> – Via </a:t>
            </a:r>
            <a:r>
              <a:rPr lang="it-IT" sz="2200" dirty="0" err="1" smtClean="0"/>
              <a:t>Pozzuolo</a:t>
            </a:r>
            <a:r>
              <a:rPr lang="it-IT" sz="2200" dirty="0" smtClean="0"/>
              <a:t> n.330 – UDINE – sala riunioni - Palazzina C</a:t>
            </a:r>
          </a:p>
          <a:p>
            <a:r>
              <a:rPr lang="it-IT" sz="2200" dirty="0" smtClean="0"/>
              <a:t>Presentazione a tutte le ditte partecipanti al dialogo tecnico dell’impostazione di massima della futura gara;</a:t>
            </a:r>
          </a:p>
          <a:p>
            <a:r>
              <a:rPr lang="it-IT" sz="2200" dirty="0" smtClean="0"/>
              <a:t>Discussione e confronto</a:t>
            </a:r>
          </a:p>
          <a:p>
            <a:endParaRPr lang="it-IT" sz="2200" dirty="0"/>
          </a:p>
          <a:p>
            <a:pPr>
              <a:buNone/>
            </a:pPr>
            <a:r>
              <a:rPr lang="it-IT" sz="2200" dirty="0" smtClean="0"/>
              <a:t>3. </a:t>
            </a:r>
            <a:r>
              <a:rPr lang="it-IT" sz="2200" u="sng" dirty="0" smtClean="0"/>
              <a:t>Sintesi generale finale</a:t>
            </a:r>
          </a:p>
          <a:p>
            <a:endParaRPr lang="it-IT" dirty="0"/>
          </a:p>
          <a:p>
            <a:endParaRPr lang="it-IT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46</TotalTime>
  <Words>166</Words>
  <Application>Microsoft Office PowerPoint</Application>
  <PresentationFormat>Presentazione su schermo (4:3)</PresentationFormat>
  <Paragraphs>17</Paragraphs>
  <Slides>4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Titoli diapositive</vt:lpstr>
      </vt:variant>
      <vt:variant>
        <vt:i4>4</vt:i4>
      </vt:variant>
    </vt:vector>
  </HeadingPairs>
  <TitlesOfParts>
    <vt:vector size="5" baseType="lpstr">
      <vt:lpstr>Tema di Office</vt:lpstr>
      <vt:lpstr>EGAS Ente per la Gestione Accentrata dei Servizi condivisi</vt:lpstr>
      <vt:lpstr>OBIETTIVI DEL DIALOGO TECNICO</vt:lpstr>
      <vt:lpstr>CARATTERISTICHE DI MASSIMA DEL CONTRATTO D’APPALTO</vt:lpstr>
      <vt:lpstr>MODALITA’ DI SVOLGIMENTO DEL DIALOGO TECNICO</vt:lpstr>
    </vt:vector>
  </TitlesOfParts>
  <Company>Hewlett-Packard Company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EGAS Ente per la Gestione Accentrata dei Servizi condivisi</dc:title>
  <dc:creator>AOUUD</dc:creator>
  <cp:lastModifiedBy>AOUUD</cp:lastModifiedBy>
  <cp:revision>15</cp:revision>
  <dcterms:created xsi:type="dcterms:W3CDTF">2016-06-14T09:33:32Z</dcterms:created>
  <dcterms:modified xsi:type="dcterms:W3CDTF">2016-06-14T10:20:26Z</dcterms:modified>
</cp:coreProperties>
</file>