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5" r:id="rId3"/>
    <p:sldId id="263" r:id="rId4"/>
    <p:sldId id="289" r:id="rId5"/>
    <p:sldId id="258" r:id="rId6"/>
    <p:sldId id="262" r:id="rId7"/>
    <p:sldId id="266" r:id="rId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CCFF66"/>
    <a:srgbClr val="DDE8C6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718" autoAdjust="0"/>
  </p:normalViewPr>
  <p:slideViewPr>
    <p:cSldViewPr>
      <p:cViewPr varScale="1">
        <p:scale>
          <a:sx n="109" d="100"/>
          <a:sy n="109" d="100"/>
        </p:scale>
        <p:origin x="168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44E53-C5A3-43F0-BCA2-B42B7072F287}" type="datetimeFigureOut">
              <a:rPr lang="it-IT" smtClean="0"/>
              <a:pPr/>
              <a:t>22/02/2018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1189E-1AA8-4A87-BFB9-14EFE214C84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5247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1189E-1AA8-4A87-BFB9-14EFE214C847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4160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1189E-1AA8-4A87-BFB9-14EFE214C847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1189E-1AA8-4A87-BFB9-14EFE214C847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954D-0E3D-4653-B484-502C19474AFD}" type="datetimeFigureOut">
              <a:rPr lang="it-IT" smtClean="0"/>
              <a:pPr/>
              <a:t>22/02/2018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46B-5178-4BC6-8818-50FCF0D4FA3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954D-0E3D-4653-B484-502C19474AFD}" type="datetimeFigureOut">
              <a:rPr lang="it-IT" smtClean="0"/>
              <a:pPr/>
              <a:t>22/02/2018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46B-5178-4BC6-8818-50FCF0D4FA3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954D-0E3D-4653-B484-502C19474AFD}" type="datetimeFigureOut">
              <a:rPr lang="it-IT" smtClean="0"/>
              <a:pPr/>
              <a:t>22/02/2018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46B-5178-4BC6-8818-50FCF0D4FA3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954D-0E3D-4653-B484-502C19474AFD}" type="datetimeFigureOut">
              <a:rPr lang="it-IT" smtClean="0"/>
              <a:pPr/>
              <a:t>22/02/2018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46B-5178-4BC6-8818-50FCF0D4FA3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954D-0E3D-4653-B484-502C19474AFD}" type="datetimeFigureOut">
              <a:rPr lang="it-IT" smtClean="0"/>
              <a:pPr/>
              <a:t>22/02/2018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46B-5178-4BC6-8818-50FCF0D4FA3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954D-0E3D-4653-B484-502C19474AFD}" type="datetimeFigureOut">
              <a:rPr lang="it-IT" smtClean="0"/>
              <a:pPr/>
              <a:t>22/02/2018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46B-5178-4BC6-8818-50FCF0D4FA3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954D-0E3D-4653-B484-502C19474AFD}" type="datetimeFigureOut">
              <a:rPr lang="it-IT" smtClean="0"/>
              <a:pPr/>
              <a:t>22/02/2018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46B-5178-4BC6-8818-50FCF0D4FA3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954D-0E3D-4653-B484-502C19474AFD}" type="datetimeFigureOut">
              <a:rPr lang="it-IT" smtClean="0"/>
              <a:pPr/>
              <a:t>22/02/2018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46B-5178-4BC6-8818-50FCF0D4FA3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954D-0E3D-4653-B484-502C19474AFD}" type="datetimeFigureOut">
              <a:rPr lang="it-IT" smtClean="0"/>
              <a:pPr/>
              <a:t>22/02/2018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46B-5178-4BC6-8818-50FCF0D4FA3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954D-0E3D-4653-B484-502C19474AFD}" type="datetimeFigureOut">
              <a:rPr lang="it-IT" smtClean="0"/>
              <a:pPr/>
              <a:t>22/02/2018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46B-5178-4BC6-8818-50FCF0D4FA3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954D-0E3D-4653-B484-502C19474AFD}" type="datetimeFigureOut">
              <a:rPr lang="it-IT" smtClean="0"/>
              <a:pPr/>
              <a:t>22/02/2018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E046B-5178-4BC6-8818-50FCF0D4FA3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2954D-0E3D-4653-B484-502C19474AFD}" type="datetimeFigureOut">
              <a:rPr lang="it-IT" smtClean="0"/>
              <a:pPr/>
              <a:t>22/02/2018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E046B-5178-4BC6-8818-50FCF0D4FA3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egas.protgen@certsanita.fvg.it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hyperlink" Target="mailto:luca.monzo@egas.sanita.fvg.i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11560" y="1700808"/>
            <a:ext cx="7920880" cy="2448272"/>
          </a:xfrm>
          <a:solidFill>
            <a:srgbClr val="339966"/>
          </a:solidFill>
        </p:spPr>
        <p:txBody>
          <a:bodyPr>
            <a:normAutofit/>
          </a:bodyPr>
          <a:lstStyle/>
          <a:p>
            <a:r>
              <a:rPr lang="it-IT" altLang="it-IT" sz="2000" b="1" dirty="0" smtClean="0">
                <a:latin typeface="Calibri" pitchFamily="34" charset="0"/>
                <a:cs typeface="Times New Roman" pitchFamily="18" charset="0"/>
              </a:rPr>
              <a:t>17SER009</a:t>
            </a:r>
            <a:br>
              <a:rPr lang="it-IT" altLang="it-IT" sz="2000" b="1" dirty="0" smtClean="0">
                <a:latin typeface="Calibri" pitchFamily="34" charset="0"/>
                <a:cs typeface="Times New Roman" pitchFamily="18" charset="0"/>
              </a:rPr>
            </a:br>
            <a:r>
              <a:rPr lang="it-IT" altLang="it-IT" sz="2000" b="1" dirty="0" smtClean="0">
                <a:latin typeface="Calibri" pitchFamily="34" charset="0"/>
                <a:cs typeface="Times New Roman" pitchFamily="18" charset="0"/>
              </a:rPr>
              <a:t>Servizio </a:t>
            </a:r>
            <a:r>
              <a:rPr lang="it-IT" altLang="it-IT" sz="2000" b="1" dirty="0" smtClean="0">
                <a:latin typeface="Calibri" pitchFamily="34" charset="0"/>
                <a:cs typeface="Times New Roman" pitchFamily="18" charset="0"/>
              </a:rPr>
              <a:t>di smaltimento rifiuti sanitari per gli Enti del S.S.R. FVG</a:t>
            </a:r>
            <a:br>
              <a:rPr lang="it-IT" altLang="it-IT" sz="2000" b="1" dirty="0" smtClean="0">
                <a:latin typeface="Calibri" pitchFamily="34" charset="0"/>
                <a:cs typeface="Times New Roman" pitchFamily="18" charset="0"/>
              </a:rPr>
            </a:br>
            <a:r>
              <a:rPr lang="it-IT" altLang="it-IT" sz="2000" b="1" dirty="0" smtClean="0">
                <a:latin typeface="Calibri" pitchFamily="34" charset="0"/>
                <a:cs typeface="Times New Roman" pitchFamily="18" charset="0"/>
              </a:rPr>
              <a:t/>
            </a:r>
            <a:br>
              <a:rPr lang="it-IT" altLang="it-IT" sz="2000" b="1" dirty="0" smtClean="0">
                <a:latin typeface="Calibri" pitchFamily="34" charset="0"/>
                <a:cs typeface="Times New Roman" pitchFamily="18" charset="0"/>
              </a:rPr>
            </a:br>
            <a:r>
              <a:rPr lang="it-IT" altLang="it-IT" sz="2000" b="1" dirty="0" smtClean="0">
                <a:latin typeface="Calibri" pitchFamily="34" charset="0"/>
                <a:cs typeface="Times New Roman" pitchFamily="18" charset="0"/>
              </a:rPr>
              <a:t>	</a:t>
            </a:r>
            <a:r>
              <a:rPr lang="it-IT" altLang="it-IT" sz="2000" b="1" i="1" dirty="0" smtClean="0">
                <a:latin typeface="Calibri" pitchFamily="34" charset="0"/>
                <a:cs typeface="Times New Roman" pitchFamily="18" charset="0"/>
              </a:rPr>
              <a:t>CONSULTAZIONE PRELIMINARE DI MERCATO</a:t>
            </a:r>
            <a:r>
              <a:rPr lang="it-IT" altLang="it-IT" sz="2000" b="1" i="1" dirty="0" smtClean="0">
                <a:latin typeface="Calibri" pitchFamily="34" charset="0"/>
                <a:cs typeface="Times New Roman" pitchFamily="18" charset="0"/>
              </a:rPr>
              <a:t>				</a:t>
            </a:r>
            <a:br>
              <a:rPr lang="it-IT" altLang="it-IT" sz="2000" b="1" i="1" dirty="0" smtClean="0">
                <a:latin typeface="Calibri" pitchFamily="34" charset="0"/>
                <a:cs typeface="Times New Roman" pitchFamily="18" charset="0"/>
              </a:rPr>
            </a:br>
            <a:r>
              <a:rPr lang="it-IT" altLang="it-IT" sz="2000" b="1" i="1" dirty="0" smtClean="0">
                <a:latin typeface="Calibri" pitchFamily="34" charset="0"/>
                <a:cs typeface="Times New Roman" pitchFamily="18" charset="0"/>
              </a:rPr>
              <a:t/>
            </a:r>
            <a:br>
              <a:rPr lang="it-IT" altLang="it-IT" sz="2000" b="1" i="1" dirty="0" smtClean="0">
                <a:latin typeface="Calibri" pitchFamily="34" charset="0"/>
                <a:cs typeface="Times New Roman" pitchFamily="18" charset="0"/>
              </a:rPr>
            </a:br>
            <a:r>
              <a:rPr lang="it-IT" altLang="it-IT" sz="2000" b="1" i="1" dirty="0" smtClean="0">
                <a:latin typeface="Calibri" pitchFamily="34" charset="0"/>
                <a:cs typeface="Times New Roman" pitchFamily="18" charset="0"/>
              </a:rPr>
              <a:t>Udine, 22 febbraio 2018</a:t>
            </a:r>
            <a:endParaRPr lang="it-IT" sz="2000" b="1" dirty="0"/>
          </a:p>
        </p:txBody>
      </p:sp>
      <p:pic>
        <p:nvPicPr>
          <p:cNvPr id="4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115888"/>
            <a:ext cx="3598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8064896" cy="504056"/>
          </a:xfrm>
          <a:solidFill>
            <a:srgbClr val="33996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altLang="it-IT" sz="3200" dirty="0" smtClean="0"/>
              <a:t>PREMESSA</a:t>
            </a:r>
            <a:endParaRPr lang="it-IT" alt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95536" y="1844824"/>
            <a:ext cx="4536504" cy="428133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it-IT" altLang="it-IT" sz="2600" dirty="0" smtClean="0">
                <a:solidFill>
                  <a:srgbClr val="000000"/>
                </a:solidFill>
                <a:latin typeface="Calibri" pitchFamily="34" charset="0"/>
              </a:rPr>
              <a:t>La gara ha per </a:t>
            </a:r>
            <a:r>
              <a:rPr lang="it-IT" altLang="it-IT" sz="2600" dirty="0">
                <a:solidFill>
                  <a:srgbClr val="000000"/>
                </a:solidFill>
                <a:latin typeface="Calibri" pitchFamily="34" charset="0"/>
              </a:rPr>
              <a:t>oggetto il servizio di </a:t>
            </a:r>
            <a:r>
              <a:rPr lang="it-IT" sz="2600" dirty="0">
                <a:solidFill>
                  <a:srgbClr val="000000"/>
                </a:solidFill>
                <a:latin typeface="Calibri" pitchFamily="34" charset="0"/>
              </a:rPr>
              <a:t>ritiro, </a:t>
            </a:r>
            <a:r>
              <a:rPr lang="it-IT" dirty="0"/>
              <a:t>trasporto e smaltimento di rifiuti </a:t>
            </a:r>
            <a:r>
              <a:rPr lang="it-IT" dirty="0" smtClean="0"/>
              <a:t>sanitari </a:t>
            </a:r>
            <a:r>
              <a:rPr lang="it-IT" altLang="it-IT" sz="2600" dirty="0" smtClean="0">
                <a:solidFill>
                  <a:srgbClr val="000000"/>
                </a:solidFill>
                <a:latin typeface="Calibri" pitchFamily="34" charset="0"/>
              </a:rPr>
              <a:t>per tutti gli enti del S.S.R.</a:t>
            </a:r>
          </a:p>
          <a:p>
            <a:pPr algn="just"/>
            <a:r>
              <a:rPr lang="it-IT" altLang="it-IT" sz="2600" dirty="0" smtClean="0">
                <a:solidFill>
                  <a:srgbClr val="000000"/>
                </a:solidFill>
                <a:latin typeface="Calibri" pitchFamily="34" charset="0"/>
              </a:rPr>
              <a:t>1) A.A.S. n.2 Bassa Friulana </a:t>
            </a:r>
            <a:r>
              <a:rPr lang="it-IT" altLang="it-IT" sz="2600" dirty="0" err="1" smtClean="0">
                <a:solidFill>
                  <a:srgbClr val="000000"/>
                </a:solidFill>
                <a:latin typeface="Calibri" pitchFamily="34" charset="0"/>
              </a:rPr>
              <a:t>Isontina</a:t>
            </a:r>
            <a:endParaRPr lang="it-IT" altLang="it-IT" sz="26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algn="just"/>
            <a:r>
              <a:rPr lang="it-IT" altLang="it-IT" sz="2600" dirty="0" smtClean="0">
                <a:solidFill>
                  <a:srgbClr val="000000"/>
                </a:solidFill>
                <a:latin typeface="Calibri" pitchFamily="34" charset="0"/>
              </a:rPr>
              <a:t>2) A.A.S. n. 3 Alto Friuli Collinare- Medio Friuli</a:t>
            </a:r>
          </a:p>
          <a:p>
            <a:pPr algn="just"/>
            <a:r>
              <a:rPr lang="it-IT" altLang="it-IT" sz="2600" dirty="0" smtClean="0">
                <a:solidFill>
                  <a:srgbClr val="000000"/>
                </a:solidFill>
                <a:latin typeface="Calibri" pitchFamily="34" charset="0"/>
              </a:rPr>
              <a:t>3) A.A.S. n. 5 Friuli Occidentale</a:t>
            </a:r>
          </a:p>
          <a:p>
            <a:pPr algn="just"/>
            <a:r>
              <a:rPr lang="it-IT" altLang="it-IT" sz="2600" dirty="0" smtClean="0">
                <a:solidFill>
                  <a:srgbClr val="000000"/>
                </a:solidFill>
                <a:latin typeface="Calibri" pitchFamily="34" charset="0"/>
              </a:rPr>
              <a:t>4) </a:t>
            </a:r>
            <a:r>
              <a:rPr lang="it-IT" altLang="it-IT" sz="2600" dirty="0" err="1" smtClean="0">
                <a:solidFill>
                  <a:srgbClr val="000000"/>
                </a:solidFill>
                <a:latin typeface="Calibri" pitchFamily="34" charset="0"/>
              </a:rPr>
              <a:t>C.R.O.</a:t>
            </a:r>
            <a:r>
              <a:rPr lang="it-IT" altLang="it-IT" sz="2600" dirty="0" smtClean="0">
                <a:solidFill>
                  <a:srgbClr val="000000"/>
                </a:solidFill>
                <a:latin typeface="Calibri" pitchFamily="34" charset="0"/>
              </a:rPr>
              <a:t> di Aviano</a:t>
            </a:r>
          </a:p>
          <a:p>
            <a:pPr algn="just"/>
            <a:r>
              <a:rPr lang="it-IT" altLang="it-IT" sz="2600" dirty="0" smtClean="0">
                <a:solidFill>
                  <a:srgbClr val="000000"/>
                </a:solidFill>
                <a:latin typeface="Calibri" pitchFamily="34" charset="0"/>
              </a:rPr>
              <a:t>5) </a:t>
            </a:r>
            <a:r>
              <a:rPr lang="it-IT" altLang="it-IT" sz="2600" dirty="0" err="1" smtClean="0">
                <a:solidFill>
                  <a:srgbClr val="000000"/>
                </a:solidFill>
                <a:latin typeface="Calibri" pitchFamily="34" charset="0"/>
              </a:rPr>
              <a:t>ASUIud</a:t>
            </a:r>
            <a:endParaRPr lang="it-IT" altLang="it-IT" sz="26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algn="just"/>
            <a:r>
              <a:rPr lang="it-IT" altLang="it-IT" sz="2600" dirty="0" smtClean="0">
                <a:solidFill>
                  <a:srgbClr val="000000"/>
                </a:solidFill>
                <a:latin typeface="Calibri" pitchFamily="34" charset="0"/>
              </a:rPr>
              <a:t>6) </a:t>
            </a:r>
            <a:r>
              <a:rPr lang="it-IT" altLang="it-IT" sz="2600" dirty="0" err="1" smtClean="0">
                <a:solidFill>
                  <a:srgbClr val="000000"/>
                </a:solidFill>
                <a:latin typeface="Calibri" pitchFamily="34" charset="0"/>
              </a:rPr>
              <a:t>ASUIts</a:t>
            </a:r>
            <a:endParaRPr lang="it-IT" altLang="it-IT" sz="26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algn="just"/>
            <a:r>
              <a:rPr lang="it-IT" altLang="it-IT" sz="2600" dirty="0" smtClean="0">
                <a:solidFill>
                  <a:srgbClr val="000000"/>
                </a:solidFill>
                <a:latin typeface="Calibri" pitchFamily="34" charset="0"/>
              </a:rPr>
              <a:t>7) Burlo Garofolo di Trieste</a:t>
            </a:r>
          </a:p>
          <a:p>
            <a:pPr algn="just"/>
            <a:r>
              <a:rPr lang="it-IT" altLang="it-IT" sz="2600" dirty="0" smtClean="0">
                <a:solidFill>
                  <a:srgbClr val="000000"/>
                </a:solidFill>
                <a:latin typeface="Calibri" pitchFamily="34" charset="0"/>
              </a:rPr>
              <a:t>8) EGAS (MAGAZZINO Centralizzato di PORDENONE)</a:t>
            </a:r>
          </a:p>
          <a:p>
            <a:pPr algn="just"/>
            <a:endParaRPr lang="it-IT" altLang="it-IT" sz="26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algn="just">
              <a:buNone/>
            </a:pPr>
            <a:r>
              <a:rPr lang="it-IT" altLang="it-IT" sz="2600" dirty="0" smtClean="0">
                <a:solidFill>
                  <a:srgbClr val="000000"/>
                </a:solidFill>
                <a:latin typeface="Calibri" pitchFamily="34" charset="0"/>
              </a:rPr>
              <a:t>Si prevede l’attivazione del servizio con la ditta affidataria immediatamente dopo la stipula della Convenzione </a:t>
            </a:r>
          </a:p>
          <a:p>
            <a:pPr algn="just"/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pic>
        <p:nvPicPr>
          <p:cNvPr id="4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15889"/>
            <a:ext cx="3246432" cy="81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060848"/>
            <a:ext cx="2376264" cy="25922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06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648072"/>
          </a:xfrm>
          <a:solidFill>
            <a:srgbClr val="33996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Caratteristiche principali del servizio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16832"/>
            <a:ext cx="8218488" cy="420933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it-IT" sz="1200" dirty="0"/>
              <a:t>Sono </a:t>
            </a:r>
            <a:r>
              <a:rPr lang="it-IT" sz="1200" dirty="0" smtClean="0"/>
              <a:t>inclusi </a:t>
            </a:r>
            <a:r>
              <a:rPr lang="it-IT" sz="1200" dirty="0"/>
              <a:t>nel contratto la mera pulizia delle isole ecologiche e relative </a:t>
            </a:r>
            <a:r>
              <a:rPr lang="it-IT" sz="1200" dirty="0" smtClean="0"/>
              <a:t>attrezzature</a:t>
            </a:r>
            <a:r>
              <a:rPr lang="it-IT" sz="1200" b="1" dirty="0" smtClean="0"/>
              <a:t>, </a:t>
            </a:r>
            <a:r>
              <a:rPr lang="it-IT" sz="1200" dirty="0"/>
              <a:t>ai fini dell’avvio allo smaltimento differenziato e la fornitura dei contenitori.</a:t>
            </a:r>
          </a:p>
          <a:p>
            <a:pPr marL="0" indent="0">
              <a:buNone/>
            </a:pPr>
            <a:r>
              <a:rPr lang="it-IT" sz="1200" dirty="0"/>
              <a:t>Sono invece esclusi dal presente capitolato</a:t>
            </a:r>
          </a:p>
          <a:p>
            <a:pPr lvl="0"/>
            <a:r>
              <a:rPr lang="it-IT" sz="1200" dirty="0"/>
              <a:t>i rifiuti consistenti in parti anatomiche riconoscibili, derivanti da interventi chirurgici (amputazioni, ecc.) da attività sanitaria e di autopsia.</a:t>
            </a:r>
          </a:p>
          <a:p>
            <a:pPr lvl="0"/>
            <a:r>
              <a:rPr lang="it-IT" sz="1200" dirty="0"/>
              <a:t>Ogni tipologia di rifiuto prodotta da ogni attività affidata ed eseguita da imprese appaltatrici le quali, in qualità di produttrici iniziali effettive di rifiuti speciali ne dovranno gestire, ex </a:t>
            </a:r>
            <a:r>
              <a:rPr lang="it-IT" sz="1200" dirty="0" err="1"/>
              <a:t>lege</a:t>
            </a:r>
            <a:r>
              <a:rPr lang="it-IT" sz="1200" dirty="0"/>
              <a:t>, l’avvio a recupero/smaltimento in modo </a:t>
            </a:r>
            <a:r>
              <a:rPr lang="it-IT" sz="1200" dirty="0" smtClean="0"/>
              <a:t>autonomo</a:t>
            </a:r>
          </a:p>
          <a:p>
            <a:pPr lvl="0"/>
            <a:r>
              <a:rPr lang="it-IT" sz="1200" dirty="0" smtClean="0"/>
              <a:t>Sostanze </a:t>
            </a:r>
            <a:r>
              <a:rPr lang="it-IT" sz="1200" dirty="0"/>
              <a:t>stupefacenti  disciplinate dal DPR 309/1990 e </a:t>
            </a:r>
            <a:r>
              <a:rPr lang="it-IT" sz="1200" dirty="0" err="1"/>
              <a:t>smi</a:t>
            </a:r>
            <a:r>
              <a:rPr lang="it-IT" sz="1200" dirty="0"/>
              <a:t>;</a:t>
            </a:r>
          </a:p>
          <a:p>
            <a:pPr lvl="0"/>
            <a:r>
              <a:rPr lang="it-IT" sz="1200" dirty="0"/>
              <a:t>Scarti radioattivi disciplinati dal 230/1995 e </a:t>
            </a:r>
            <a:r>
              <a:rPr lang="it-IT" sz="1200" dirty="0" err="1"/>
              <a:t>smi</a:t>
            </a:r>
            <a:endParaRPr lang="it-IT" sz="1200" dirty="0"/>
          </a:p>
          <a:p>
            <a:pPr lvl="0"/>
            <a:r>
              <a:rPr lang="it-IT" sz="1200" dirty="0" smtClean="0"/>
              <a:t>I </a:t>
            </a:r>
            <a:r>
              <a:rPr lang="it-IT" sz="1200" dirty="0"/>
              <a:t>rifiuti urbani (imballaggi e codici CER del capitolo 20 dell’allegato D alla parte IV del D.lgs. 152/2006, ad esclusione del CER 20 01 25) raccolti e smaltiti dal gestore del servizio pubblico di raccolta;</a:t>
            </a:r>
          </a:p>
          <a:p>
            <a:pPr lvl="0"/>
            <a:r>
              <a:rPr lang="it-IT" sz="1200" dirty="0"/>
              <a:t> I rifiuti assimilati agli urbani che devono essere raccolti e smaltiti dal gestore del servizio pubblico di raccolta nei limiti di qualità e quantità stabiliti dai regolamenti comunali 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sz="1000" dirty="0"/>
          </a:p>
          <a:p>
            <a:pPr marL="0" indent="0">
              <a:buNone/>
            </a:pPr>
            <a:endParaRPr lang="it-IT" sz="1000" dirty="0"/>
          </a:p>
          <a:p>
            <a:pPr marL="0" indent="0">
              <a:buNone/>
            </a:pPr>
            <a:endParaRPr lang="it-IT" sz="1000" dirty="0"/>
          </a:p>
          <a:p>
            <a:pPr marL="0" indent="0">
              <a:buNone/>
            </a:pPr>
            <a:endParaRPr lang="it-IT" sz="1000" dirty="0"/>
          </a:p>
          <a:p>
            <a:pPr marL="0" indent="0">
              <a:buNone/>
            </a:pPr>
            <a:endParaRPr lang="it-IT" sz="1000" dirty="0"/>
          </a:p>
          <a:p>
            <a:pPr marL="0" indent="0">
              <a:buNone/>
            </a:pPr>
            <a:endParaRPr lang="it-IT" sz="1000" dirty="0"/>
          </a:p>
          <a:p>
            <a:pPr marL="0" indent="0">
              <a:buNone/>
            </a:pPr>
            <a:endParaRPr lang="it-IT" sz="1000" dirty="0"/>
          </a:p>
        </p:txBody>
      </p:sp>
      <p:pic>
        <p:nvPicPr>
          <p:cNvPr id="4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15889"/>
            <a:ext cx="3246432" cy="81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648072"/>
          </a:xfrm>
          <a:solidFill>
            <a:srgbClr val="33996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Caratteristiche principali del servizio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8" name="Segnaposto contenuto 7"/>
          <p:cNvSpPr>
            <a:spLocks noGrp="1"/>
          </p:cNvSpPr>
          <p:nvPr>
            <p:ph sz="half" idx="2"/>
          </p:nvPr>
        </p:nvSpPr>
        <p:spPr>
          <a:xfrm>
            <a:off x="457200" y="1916832"/>
            <a:ext cx="8229600" cy="420933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it-IT" dirty="0" smtClean="0"/>
              <a:t>Il </a:t>
            </a:r>
            <a:r>
              <a:rPr lang="it-IT" dirty="0"/>
              <a:t>servizio, da realizzarsi con personale, </a:t>
            </a:r>
            <a:r>
              <a:rPr lang="it-IT" dirty="0" smtClean="0"/>
              <a:t>strumenti, </a:t>
            </a:r>
            <a:r>
              <a:rPr lang="it-IT" b="1" dirty="0" smtClean="0"/>
              <a:t>mezzi</a:t>
            </a:r>
            <a:r>
              <a:rPr lang="it-IT" dirty="0" smtClean="0"/>
              <a:t> </a:t>
            </a:r>
            <a:r>
              <a:rPr lang="it-IT" dirty="0"/>
              <a:t>e materiali messi a disposizione dal Fornitore, come meglio specificato in seguito, comprende: </a:t>
            </a:r>
          </a:p>
          <a:p>
            <a:pPr lvl="0"/>
            <a:r>
              <a:rPr lang="it-IT" dirty="0"/>
              <a:t>la fornitura di tutte le tipologie di contenitori primari e secondari atti a raccogliere i rifiuti prodotti e di cui al presente capitolato; </a:t>
            </a:r>
          </a:p>
          <a:p>
            <a:pPr lvl="0"/>
            <a:r>
              <a:rPr lang="it-IT" dirty="0"/>
              <a:t>la fornitura di tutte le idonee attrezzature atte a garantire il regolare svolgimento del servizio  </a:t>
            </a:r>
            <a:r>
              <a:rPr lang="it-IT" dirty="0" smtClean="0"/>
              <a:t>di raccolta, carico, riempimento, stivaggio, trasporto; </a:t>
            </a:r>
            <a:endParaRPr lang="it-IT" dirty="0"/>
          </a:p>
          <a:p>
            <a:pPr lvl="0"/>
            <a:r>
              <a:rPr lang="it-IT" dirty="0"/>
              <a:t>il ritiro dai punti di deposito temporaneo</a:t>
            </a:r>
            <a:r>
              <a:rPr lang="it-IT" sz="1600" dirty="0"/>
              <a:t> </a:t>
            </a:r>
            <a:r>
              <a:rPr lang="it-IT" dirty="0"/>
              <a:t>, il carico, il trasporto e lo smaltimento, presso un impianto idoneo ai sensi di legge, delle diverse tipologie di rifiuti da effettuarsi secondo le frequenze definite normativamente per lo specifico CER o </a:t>
            </a:r>
            <a:r>
              <a:rPr lang="it-IT" dirty="0" smtClean="0"/>
              <a:t>come definite dal capitolato</a:t>
            </a:r>
            <a:r>
              <a:rPr lang="it-IT" b="1" dirty="0" smtClean="0"/>
              <a:t>; </a:t>
            </a:r>
            <a:endParaRPr lang="it-IT" b="1" dirty="0"/>
          </a:p>
          <a:p>
            <a:pPr lvl="0"/>
            <a:r>
              <a:rPr lang="it-IT" dirty="0" smtClean="0"/>
              <a:t>Eventuale  esecuzione </a:t>
            </a:r>
            <a:r>
              <a:rPr lang="it-IT" dirty="0"/>
              <a:t>di analisi merceologiche, chimiche e fisiche finalizzate alla corretta gestione del rifiuto (classificazione del rifiuto, identificazione delle categorie di pericolo, trattamento, trasporto, smaltimento/recupero, etc.), </a:t>
            </a:r>
            <a:r>
              <a:rPr lang="it-IT" dirty="0" smtClean="0"/>
              <a:t> </a:t>
            </a:r>
            <a:r>
              <a:rPr lang="it-IT" dirty="0"/>
              <a:t>compilazione delle relative schede ADR </a:t>
            </a:r>
          </a:p>
          <a:p>
            <a:pPr lvl="0" algn="just"/>
            <a:r>
              <a:rPr lang="it-IT" dirty="0"/>
              <a:t> la consegna dei contenitori vuoti all’interno del deposito pulito delle singole strutture (presidi </a:t>
            </a:r>
            <a:r>
              <a:rPr lang="it-IT" dirty="0" smtClean="0"/>
              <a:t>ospedalieri/territoriali) con </a:t>
            </a:r>
            <a:r>
              <a:rPr lang="it-IT" dirty="0"/>
              <a:t>propri </a:t>
            </a:r>
            <a:r>
              <a:rPr lang="it-IT" dirty="0" smtClean="0"/>
              <a:t>mezzi;</a:t>
            </a:r>
          </a:p>
          <a:p>
            <a:pPr lvl="0" algn="just"/>
            <a:r>
              <a:rPr lang="it-IT" dirty="0" smtClean="0"/>
              <a:t>garantire </a:t>
            </a:r>
            <a:r>
              <a:rPr lang="it-IT" dirty="0"/>
              <a:t>la rilevazione di eventuali tracce di radioattività dei rifiuti </a:t>
            </a:r>
            <a:endParaRPr lang="it-IT" dirty="0" smtClean="0"/>
          </a:p>
          <a:p>
            <a:pPr lvl="0" algn="just"/>
            <a:r>
              <a:rPr lang="it-IT" dirty="0" smtClean="0"/>
              <a:t>un </a:t>
            </a:r>
            <a:r>
              <a:rPr lang="it-IT" dirty="0"/>
              <a:t>software per la gestione di rifiuti diverso dal SISTRI, inclusa la formazione del personale addetto </a:t>
            </a:r>
            <a:r>
              <a:rPr lang="it-IT" dirty="0" smtClean="0"/>
              <a:t>all’utilizzo </a:t>
            </a:r>
          </a:p>
          <a:p>
            <a:pPr lvl="0" algn="just"/>
            <a:r>
              <a:rPr lang="it-IT" dirty="0" smtClean="0"/>
              <a:t>Ove </a:t>
            </a:r>
            <a:r>
              <a:rPr lang="it-IT" dirty="0"/>
              <a:t>richieste dai singoli enti, </a:t>
            </a:r>
            <a:r>
              <a:rPr lang="it-IT" b="1" dirty="0" smtClean="0"/>
              <a:t>supporto</a:t>
            </a:r>
            <a:r>
              <a:rPr lang="it-IT" dirty="0" smtClean="0"/>
              <a:t> alla redazione </a:t>
            </a:r>
            <a:r>
              <a:rPr lang="it-IT" dirty="0"/>
              <a:t>materiale dei formulari e dei registri richiesti dalla normativa, ivi compresi quelli connessi alla compilazione del modello unico di dichiarazione </a:t>
            </a:r>
            <a:r>
              <a:rPr lang="it-IT" dirty="0" smtClean="0"/>
              <a:t>ambientale</a:t>
            </a:r>
          </a:p>
          <a:p>
            <a:pPr lvl="0" algn="just"/>
            <a:r>
              <a:rPr lang="it-IT" dirty="0" smtClean="0"/>
              <a:t>Gestione </a:t>
            </a:r>
            <a:r>
              <a:rPr lang="it-IT" dirty="0"/>
              <a:t>dell’area ecologica nel rispetto di quanto previsto dal </a:t>
            </a:r>
            <a:r>
              <a:rPr lang="it-IT" dirty="0" err="1"/>
              <a:t>D.Lgs.</a:t>
            </a:r>
            <a:r>
              <a:rPr lang="it-IT" dirty="0"/>
              <a:t> 152/06 e nel rispetto di quanto previste dalle </a:t>
            </a:r>
            <a:r>
              <a:rPr lang="it-IT" dirty="0" smtClean="0"/>
              <a:t>specifiche </a:t>
            </a:r>
            <a:r>
              <a:rPr lang="it-IT" dirty="0"/>
              <a:t>riferite ad ogni singolo lotto</a:t>
            </a:r>
            <a:r>
              <a:rPr lang="it-IT" dirty="0" smtClean="0"/>
              <a:t>.</a:t>
            </a:r>
          </a:p>
          <a:p>
            <a:pPr marL="0" lvl="0" indent="0" algn="just">
              <a:buNone/>
            </a:pPr>
            <a:r>
              <a:rPr lang="it-IT" dirty="0" smtClean="0"/>
              <a:t>Per le caratteristiche dei contenitori nonché le specifiche del servizio si rinvia agli allegati al presente dialogo tecnico</a:t>
            </a:r>
          </a:p>
          <a:p>
            <a:pPr marL="0" lvl="0" indent="0" algn="just">
              <a:buNone/>
            </a:pPr>
            <a:endParaRPr lang="it-IT" dirty="0" smtClean="0"/>
          </a:p>
          <a:p>
            <a:pPr marL="0" lvl="0" indent="0" algn="just">
              <a:buNone/>
            </a:pPr>
            <a:r>
              <a:rPr lang="it-IT" dirty="0" smtClean="0"/>
              <a:t>Si </a:t>
            </a:r>
            <a:r>
              <a:rPr lang="it-IT" dirty="0"/>
              <a:t>evidenzia che per tutti i rifiuti la remunerazione del servizio avverrà sulla base dei chilogrammi gestiti, pesati alla partenza (al netto del peso del contenitore), moltiplicato per i prezzi unitari presentati in sede di offerta, espressi in Euro, al netto dell’IVA</a:t>
            </a:r>
          </a:p>
        </p:txBody>
      </p:sp>
      <p:pic>
        <p:nvPicPr>
          <p:cNvPr id="4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15889"/>
            <a:ext cx="3246432" cy="81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934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E8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91264" cy="720080"/>
          </a:xfrm>
          <a:solidFill>
            <a:srgbClr val="33996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+mj-lt"/>
              </a:rPr>
              <a:t>Requisiti</a:t>
            </a:r>
            <a:r>
              <a:rPr lang="it-IT" dirty="0" smtClean="0">
                <a:solidFill>
                  <a:schemeClr val="tx1"/>
                </a:solidFill>
              </a:rPr>
              <a:t> di partecipazione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060848"/>
            <a:ext cx="8219256" cy="4511424"/>
          </a:xfrm>
          <a:solidFill>
            <a:srgbClr val="CCFF99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it-IT" altLang="it-IT" sz="2400" dirty="0" smtClean="0">
                <a:solidFill>
                  <a:srgbClr val="000000"/>
                </a:solidFill>
                <a:latin typeface="Calibri" pitchFamily="34" charset="0"/>
              </a:rPr>
              <a:t>I requisiti di partecipazione sono stati definiti tenendo conto della complessità e del servizio.</a:t>
            </a:r>
          </a:p>
          <a:p>
            <a:pPr>
              <a:buNone/>
            </a:pPr>
            <a:endParaRPr lang="it-IT" sz="2400" dirty="0" smtClean="0"/>
          </a:p>
          <a:p>
            <a:pPr>
              <a:buNone/>
            </a:pPr>
            <a:endParaRPr lang="it-IT" sz="2400" dirty="0" smtClean="0"/>
          </a:p>
          <a:p>
            <a:pPr>
              <a:buNone/>
            </a:pPr>
            <a:endParaRPr lang="it-IT" sz="2400" dirty="0" smtClean="0"/>
          </a:p>
          <a:p>
            <a:pPr>
              <a:buNone/>
            </a:pPr>
            <a:endParaRPr lang="it-IT" sz="2400" dirty="0"/>
          </a:p>
        </p:txBody>
      </p:sp>
      <p:pic>
        <p:nvPicPr>
          <p:cNvPr id="4" name="Pic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15889"/>
            <a:ext cx="3246432" cy="81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755576" y="2996952"/>
            <a:ext cx="24482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Capacità economico finanziaria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3563888" y="2996952"/>
            <a:ext cx="5040560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altLang="it-IT" sz="1600" dirty="0" smtClean="0">
                <a:solidFill>
                  <a:srgbClr val="000000"/>
                </a:solidFill>
                <a:latin typeface="Calibri" pitchFamily="34" charset="0"/>
              </a:rPr>
              <a:t>Fatturato globale specifico per servizi analoghi proporzionato in relazione al valore del singolo lotto di partecipazione in modo da consentire un’ampia partecipazione di fornitori, anche delle PMI, </a:t>
            </a:r>
            <a:endParaRPr lang="it-IT" altLang="it-IT" sz="16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827584" y="4221088"/>
            <a:ext cx="2376264" cy="8640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Capacità tecnica e professionale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3563888" y="4221088"/>
            <a:ext cx="5040560" cy="1944216"/>
          </a:xfrm>
          <a:prstGeom prst="rect">
            <a:avLst/>
          </a:prstGeom>
          <a:gradFill>
            <a:gsLst>
              <a:gs pos="0">
                <a:srgbClr val="CCFF99"/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73038" lvl="2" indent="-173038" algn="just">
              <a:buClr>
                <a:srgbClr val="000000"/>
              </a:buClr>
              <a:buSzPct val="100000"/>
              <a:buFont typeface="Wingdings" pitchFamily="2" charset="2"/>
              <a:buChar char=""/>
              <a:tabLst>
                <a:tab pos="173038" algn="l"/>
                <a:tab pos="1087438" algn="l"/>
                <a:tab pos="2001838" algn="l"/>
                <a:tab pos="2916238" algn="l"/>
                <a:tab pos="3830638" algn="l"/>
                <a:tab pos="4745038" algn="l"/>
                <a:tab pos="5659438" algn="l"/>
                <a:tab pos="6573838" algn="l"/>
                <a:tab pos="7488238" algn="l"/>
                <a:tab pos="8402638" algn="l"/>
                <a:tab pos="9317038" algn="l"/>
                <a:tab pos="10231438" algn="l"/>
              </a:tabLst>
            </a:pPr>
            <a:r>
              <a:rPr lang="it-IT" altLang="it-IT" sz="1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Aver regolarmente eseguito contratti per servizi analoghi a quelli oggetto della gara anche per strutture ospedaliere pubbliche e/o private, con attestazione di buon esito;</a:t>
            </a:r>
          </a:p>
          <a:p>
            <a:pPr marL="173038" lvl="2" indent="-173038" algn="just">
              <a:buClr>
                <a:srgbClr val="000000"/>
              </a:buClr>
              <a:buSzPct val="100000"/>
              <a:buFont typeface="Wingdings" pitchFamily="2" charset="2"/>
              <a:buChar char=""/>
              <a:tabLst>
                <a:tab pos="173038" algn="l"/>
                <a:tab pos="1087438" algn="l"/>
                <a:tab pos="2001838" algn="l"/>
                <a:tab pos="2916238" algn="l"/>
                <a:tab pos="3830638" algn="l"/>
                <a:tab pos="4745038" algn="l"/>
                <a:tab pos="5659438" algn="l"/>
                <a:tab pos="6573838" algn="l"/>
                <a:tab pos="7488238" algn="l"/>
                <a:tab pos="8402638" algn="l"/>
                <a:tab pos="9317038" algn="l"/>
                <a:tab pos="10231438" algn="l"/>
              </a:tabLst>
            </a:pPr>
            <a:r>
              <a:rPr lang="it-IT" altLang="it-IT" sz="12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Possesso di certificazione UNI EN ISO 9001: 2008 o equivalente; UNI EN ISO 14001 o altre prove attestanti l’adozione da parte dell’offerente di un sistema di gestione ambientale</a:t>
            </a:r>
          </a:p>
          <a:p>
            <a:pPr marL="173038" lvl="2" indent="-173038" algn="just">
              <a:buClr>
                <a:srgbClr val="000000"/>
              </a:buClr>
              <a:buSzPct val="100000"/>
              <a:buFont typeface="Wingdings" pitchFamily="2" charset="2"/>
              <a:buChar char=""/>
              <a:tabLst>
                <a:tab pos="173038" algn="l"/>
                <a:tab pos="1087438" algn="l"/>
                <a:tab pos="2001838" algn="l"/>
                <a:tab pos="2916238" algn="l"/>
                <a:tab pos="3830638" algn="l"/>
                <a:tab pos="4745038" algn="l"/>
                <a:tab pos="5659438" algn="l"/>
                <a:tab pos="6573838" algn="l"/>
                <a:tab pos="7488238" algn="l"/>
                <a:tab pos="8402638" algn="l"/>
                <a:tab pos="9317038" algn="l"/>
                <a:tab pos="10231438" algn="l"/>
              </a:tabLst>
            </a:pPr>
            <a:r>
              <a:rPr lang="it-IT" sz="1200" dirty="0"/>
              <a:t>iscrizione all’Albo Nazionale dei Gestori Ambientali, secondo quanto previsto dal </a:t>
            </a:r>
            <a:r>
              <a:rPr lang="it-IT" sz="1200" dirty="0" err="1"/>
              <a:t>D.Lgs.</a:t>
            </a:r>
            <a:r>
              <a:rPr lang="it-IT" sz="1200" dirty="0"/>
              <a:t> n.152/2006 per le categorie 4 e </a:t>
            </a:r>
            <a:r>
              <a:rPr lang="it-IT" sz="1200" dirty="0" smtClean="0"/>
              <a:t>5 (non potrà essere oggetto di avvalimento)</a:t>
            </a:r>
            <a:endParaRPr lang="it-IT" sz="1200" dirty="0"/>
          </a:p>
          <a:p>
            <a:pPr marL="173038" lvl="2" indent="-173038" algn="just">
              <a:buClr>
                <a:srgbClr val="000000"/>
              </a:buClr>
              <a:buSzPct val="100000"/>
              <a:buFont typeface="Wingdings" pitchFamily="2" charset="2"/>
              <a:buChar char=""/>
              <a:tabLst>
                <a:tab pos="173038" algn="l"/>
                <a:tab pos="1087438" algn="l"/>
                <a:tab pos="2001838" algn="l"/>
                <a:tab pos="2916238" algn="l"/>
                <a:tab pos="3830638" algn="l"/>
                <a:tab pos="4745038" algn="l"/>
                <a:tab pos="5659438" algn="l"/>
                <a:tab pos="6573838" algn="l"/>
                <a:tab pos="7488238" algn="l"/>
                <a:tab pos="8402638" algn="l"/>
                <a:tab pos="9317038" algn="l"/>
                <a:tab pos="10231438" algn="l"/>
              </a:tabLst>
            </a:pPr>
            <a:endParaRPr lang="it-IT" altLang="it-IT" sz="1200" dirty="0" smtClean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173038" lvl="2" indent="-173038" algn="just">
              <a:buClr>
                <a:srgbClr val="000000"/>
              </a:buClr>
              <a:buSzPct val="100000"/>
              <a:buFont typeface="Wingdings" pitchFamily="2" charset="2"/>
              <a:buChar char=""/>
              <a:tabLst>
                <a:tab pos="173038" algn="l"/>
                <a:tab pos="1087438" algn="l"/>
                <a:tab pos="2001838" algn="l"/>
                <a:tab pos="2916238" algn="l"/>
                <a:tab pos="3830638" algn="l"/>
                <a:tab pos="4745038" algn="l"/>
                <a:tab pos="5659438" algn="l"/>
                <a:tab pos="6573838" algn="l"/>
                <a:tab pos="7488238" algn="l"/>
                <a:tab pos="8402638" algn="l"/>
                <a:tab pos="9317038" algn="l"/>
                <a:tab pos="10231438" algn="l"/>
              </a:tabLst>
            </a:pPr>
            <a:endParaRPr lang="it-IT" altLang="it-IT" sz="1200" dirty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147248" cy="720080"/>
          </a:xfrm>
          <a:solidFill>
            <a:srgbClr val="339966"/>
          </a:solidFill>
        </p:spPr>
        <p:txBody>
          <a:bodyPr>
            <a:normAutofit fontScale="90000"/>
          </a:bodyPr>
          <a:lstStyle/>
          <a:p>
            <a:r>
              <a:rPr lang="it-IT" dirty="0" smtClean="0"/>
              <a:t>Strategia di gara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560" y="2060848"/>
            <a:ext cx="8219256" cy="4229281"/>
          </a:xfrm>
          <a:solidFill>
            <a:srgbClr val="CCFF99"/>
          </a:solidFill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it-IT" dirty="0" smtClean="0"/>
          </a:p>
          <a:p>
            <a:pPr algn="just">
              <a:lnSpc>
                <a:spcPct val="150000"/>
              </a:lnSpc>
              <a:buSzPct val="7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altLang="it-IT" sz="4000" dirty="0" smtClean="0">
                <a:solidFill>
                  <a:srgbClr val="000000"/>
                </a:solidFill>
                <a:latin typeface="Calibri" pitchFamily="34" charset="0"/>
              </a:rPr>
              <a:t>Gli elementi essenziali della </a:t>
            </a:r>
            <a:r>
              <a:rPr lang="it-IT" altLang="it-IT" sz="4000" b="1" dirty="0" smtClean="0">
                <a:solidFill>
                  <a:srgbClr val="000000"/>
                </a:solidFill>
                <a:latin typeface="Calibri" pitchFamily="34" charset="0"/>
              </a:rPr>
              <a:t>strategia di gara consistono in</a:t>
            </a:r>
            <a:r>
              <a:rPr lang="it-IT" altLang="it-IT" sz="4000" dirty="0" smtClean="0">
                <a:solidFill>
                  <a:srgbClr val="000000"/>
                </a:solidFill>
                <a:latin typeface="Calibri" pitchFamily="34" charset="0"/>
              </a:rPr>
              <a:t>:</a:t>
            </a:r>
          </a:p>
          <a:p>
            <a:pPr algn="just">
              <a:lnSpc>
                <a:spcPct val="150000"/>
              </a:lnSpc>
              <a:buClr>
                <a:srgbClr val="CC0000"/>
              </a:buClr>
              <a:buSzPct val="70000"/>
              <a:buFont typeface="Calibri" pitchFamily="34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altLang="it-IT" sz="4000" dirty="0" smtClean="0">
                <a:solidFill>
                  <a:srgbClr val="000000"/>
                </a:solidFill>
                <a:latin typeface="Calibri" pitchFamily="34" charset="0"/>
              </a:rPr>
              <a:t>Convenzione della durata di 48 mesi con possibilità di proroga di 12 mesi</a:t>
            </a:r>
          </a:p>
          <a:p>
            <a:pPr algn="just">
              <a:lnSpc>
                <a:spcPct val="150000"/>
              </a:lnSpc>
              <a:buClr>
                <a:srgbClr val="CC0000"/>
              </a:buClr>
              <a:buSzPct val="70000"/>
              <a:buFont typeface="Calibri" pitchFamily="34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altLang="it-IT" sz="4000" dirty="0" smtClean="0">
                <a:solidFill>
                  <a:srgbClr val="000000"/>
                </a:solidFill>
                <a:latin typeface="Calibri" pitchFamily="34" charset="0"/>
              </a:rPr>
              <a:t>Suddivisione in  7 lotti aggiudicabili separatamente</a:t>
            </a:r>
          </a:p>
          <a:p>
            <a:pPr algn="just">
              <a:lnSpc>
                <a:spcPct val="150000"/>
              </a:lnSpc>
              <a:buClr>
                <a:srgbClr val="CC0000"/>
              </a:buClr>
              <a:buSzPct val="70000"/>
              <a:buFont typeface="Calibri" pitchFamily="34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altLang="it-IT" sz="4000" dirty="0" smtClean="0">
                <a:solidFill>
                  <a:srgbClr val="000000"/>
                </a:solidFill>
                <a:latin typeface="Calibri" pitchFamily="34" charset="0"/>
              </a:rPr>
              <a:t>Modalità di aggiudicazione: </a:t>
            </a:r>
            <a:r>
              <a:rPr lang="it-IT" altLang="it-IT" sz="4000" b="1" dirty="0" smtClean="0">
                <a:solidFill>
                  <a:srgbClr val="000000"/>
                </a:solidFill>
                <a:latin typeface="Calibri" pitchFamily="34" charset="0"/>
              </a:rPr>
              <a:t>Offerta economicamente più vantaggiosa</a:t>
            </a:r>
            <a:r>
              <a:rPr lang="it-IT" altLang="it-IT" sz="4000" dirty="0" smtClean="0">
                <a:solidFill>
                  <a:srgbClr val="000000"/>
                </a:solidFill>
                <a:latin typeface="Calibri" pitchFamily="34" charset="0"/>
              </a:rPr>
              <a:t> 70 punti qualità -  30 punti prezzo,  con soglia minima di sbarramento</a:t>
            </a:r>
          </a:p>
          <a:p>
            <a:pPr algn="just">
              <a:lnSpc>
                <a:spcPct val="150000"/>
              </a:lnSpc>
              <a:buClr>
                <a:srgbClr val="CC0000"/>
              </a:buClr>
              <a:buSzPct val="70000"/>
              <a:buFont typeface="Calibri" pitchFamily="34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altLang="it-IT" sz="4000" dirty="0" smtClean="0">
                <a:solidFill>
                  <a:srgbClr val="000000"/>
                </a:solidFill>
                <a:latin typeface="Calibri" pitchFamily="34" charset="0"/>
              </a:rPr>
              <a:t>Campionatura prodotti offerti (su richiesta della commissione), </a:t>
            </a:r>
            <a:r>
              <a:rPr lang="it-IT" altLang="it-IT" sz="4000" dirty="0">
                <a:solidFill>
                  <a:srgbClr val="000000"/>
                </a:solidFill>
                <a:latin typeface="Calibri" pitchFamily="34" charset="0"/>
              </a:rPr>
              <a:t>sopralluogo e </a:t>
            </a:r>
            <a:r>
              <a:rPr lang="it-IT" altLang="it-IT" sz="40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it-IT" altLang="it-IT" sz="4000" dirty="0">
                <a:solidFill>
                  <a:srgbClr val="000000"/>
                </a:solidFill>
                <a:latin typeface="Calibri" pitchFamily="34" charset="0"/>
              </a:rPr>
              <a:t>demo del sistema di monitoraggio -  obbligatori</a:t>
            </a:r>
          </a:p>
          <a:p>
            <a:pPr algn="just">
              <a:lnSpc>
                <a:spcPct val="150000"/>
              </a:lnSpc>
              <a:buClr>
                <a:srgbClr val="CC0000"/>
              </a:buClr>
              <a:buSzPct val="7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altLang="it-IT" sz="4000" dirty="0">
                <a:solidFill>
                  <a:srgbClr val="000000"/>
                </a:solidFill>
                <a:latin typeface="Calibri" pitchFamily="34" charset="0"/>
              </a:rPr>
              <a:t>Gli elementi premianti verteranno sulla qualità dei </a:t>
            </a:r>
            <a:r>
              <a:rPr lang="it-IT" altLang="it-IT" sz="4000" dirty="0" smtClean="0">
                <a:solidFill>
                  <a:srgbClr val="000000"/>
                </a:solidFill>
                <a:latin typeface="Calibri" pitchFamily="34" charset="0"/>
              </a:rPr>
              <a:t>prodotti, sulla prova pratica del sistema di monitoraggio proposto, sul </a:t>
            </a:r>
            <a:r>
              <a:rPr lang="it-IT" altLang="it-IT" sz="4000" dirty="0">
                <a:solidFill>
                  <a:srgbClr val="000000"/>
                </a:solidFill>
                <a:latin typeface="Calibri" pitchFamily="34" charset="0"/>
              </a:rPr>
              <a:t>progetto di espletamento del servizio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/>
          </a:p>
        </p:txBody>
      </p:sp>
      <p:pic>
        <p:nvPicPr>
          <p:cNvPr id="4" name="Pic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15889"/>
            <a:ext cx="3246432" cy="81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91264" cy="436910"/>
          </a:xfrm>
          <a:solidFill>
            <a:srgbClr val="339966"/>
          </a:solidFill>
        </p:spPr>
        <p:txBody>
          <a:bodyPr>
            <a:normAutofit fontScale="90000"/>
          </a:bodyPr>
          <a:lstStyle/>
          <a:p>
            <a:r>
              <a:rPr lang="it-IT" dirty="0" smtClean="0"/>
              <a:t>QUESITI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700808"/>
            <a:ext cx="8219256" cy="4871464"/>
          </a:xfrm>
          <a:gradFill>
            <a:gsLst>
              <a:gs pos="0">
                <a:srgbClr val="92D050"/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solidFill>
              <a:srgbClr val="FFFF00"/>
            </a:solidFill>
          </a:ln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it-IT" sz="1800" dirty="0"/>
          </a:p>
          <a:p>
            <a:pPr marL="0" indent="0" algn="just">
              <a:lnSpc>
                <a:spcPct val="150000"/>
              </a:lnSpc>
              <a:spcAft>
                <a:spcPts val="1200"/>
              </a:spcAft>
              <a:buNone/>
              <a:defRPr/>
            </a:pPr>
            <a:r>
              <a:rPr lang="it-IT" sz="1800" dirty="0">
                <a:solidFill>
                  <a:srgbClr val="000000"/>
                </a:solidFill>
              </a:rPr>
              <a:t>Gli operatori sono invitati a presentare le proprie osservazioni/suggerimenti relativamente alla proposta progettuale  presentata con il presente documento evidenziando </a:t>
            </a:r>
            <a:r>
              <a:rPr lang="it-IT" altLang="it-IT" sz="1800" dirty="0">
                <a:solidFill>
                  <a:srgbClr val="000000"/>
                </a:solidFill>
              </a:rPr>
              <a:t>criticità particolari che devono essere considerate ai fini della predisposizione di un capitolato  speciale che consenta la massima partecipazione </a:t>
            </a:r>
            <a:r>
              <a:rPr lang="it-IT" altLang="it-IT" sz="1800" b="1" dirty="0" smtClean="0">
                <a:solidFill>
                  <a:srgbClr val="000000"/>
                </a:solidFill>
              </a:rPr>
              <a:t>degli operatori economici </a:t>
            </a:r>
            <a:r>
              <a:rPr lang="it-IT" altLang="it-IT" sz="1800" dirty="0" smtClean="0">
                <a:solidFill>
                  <a:srgbClr val="000000"/>
                </a:solidFill>
              </a:rPr>
              <a:t>alla </a:t>
            </a:r>
            <a:r>
              <a:rPr lang="it-IT" altLang="it-IT" sz="1800" dirty="0">
                <a:solidFill>
                  <a:srgbClr val="000000"/>
                </a:solidFill>
              </a:rPr>
              <a:t>procedura in oggetto.</a:t>
            </a:r>
          </a:p>
          <a:p>
            <a:pPr marL="0" indent="0" algn="just">
              <a:lnSpc>
                <a:spcPct val="150000"/>
              </a:lnSpc>
              <a:spcAft>
                <a:spcPts val="1200"/>
              </a:spcAft>
              <a:buNone/>
              <a:defRPr/>
            </a:pPr>
            <a:r>
              <a:rPr lang="it-IT" altLang="it-IT" sz="1800" dirty="0">
                <a:solidFill>
                  <a:srgbClr val="000000"/>
                </a:solidFill>
              </a:rPr>
              <a:t>Le proposte dovranno pervenire a mezzo </a:t>
            </a:r>
            <a:r>
              <a:rPr lang="it-IT" altLang="it-IT" sz="1800" dirty="0" err="1">
                <a:solidFill>
                  <a:srgbClr val="000000"/>
                </a:solidFill>
              </a:rPr>
              <a:t>pec</a:t>
            </a:r>
            <a:r>
              <a:rPr lang="it-IT" altLang="it-IT" sz="1800" dirty="0">
                <a:solidFill>
                  <a:srgbClr val="000000"/>
                </a:solidFill>
              </a:rPr>
              <a:t> </a:t>
            </a:r>
            <a:r>
              <a:rPr lang="it-IT" sz="1800" dirty="0">
                <a:hlinkClick r:id="rId3"/>
              </a:rPr>
              <a:t>egas.protgen@certsanita.fvg.it</a:t>
            </a:r>
            <a:r>
              <a:rPr lang="it-IT" sz="1800" dirty="0"/>
              <a:t> entro le ore 12.00 </a:t>
            </a:r>
            <a:r>
              <a:rPr lang="it-IT" sz="1800"/>
              <a:t>del </a:t>
            </a:r>
            <a:r>
              <a:rPr lang="it-IT" sz="1800" smtClean="0"/>
              <a:t>16.03.2018</a:t>
            </a:r>
            <a:r>
              <a:rPr lang="it-IT" sz="1800" dirty="0"/>
              <a:t>  </a:t>
            </a:r>
          </a:p>
          <a:p>
            <a:pPr marL="0" indent="0" algn="just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 sz="1800" dirty="0">
                <a:solidFill>
                  <a:srgbClr val="000000"/>
                </a:solidFill>
              </a:rPr>
              <a:t>L’EGAS valuterà se accogliere o meno le osservazioni ed i contributi formulati dagli operatori </a:t>
            </a:r>
            <a:r>
              <a:rPr lang="it-IT" sz="1800" dirty="0" smtClean="0">
                <a:solidFill>
                  <a:srgbClr val="000000"/>
                </a:solidFill>
              </a:rPr>
              <a:t>economici </a:t>
            </a:r>
            <a:r>
              <a:rPr lang="it-IT" sz="1800" b="1" dirty="0" smtClean="0">
                <a:solidFill>
                  <a:srgbClr val="000000"/>
                </a:solidFill>
              </a:rPr>
              <a:t>in base alle proprie valutazioni di opportunità e di convenienza</a:t>
            </a:r>
            <a:r>
              <a:rPr lang="it-IT" sz="1800" dirty="0" smtClean="0">
                <a:solidFill>
                  <a:srgbClr val="000000"/>
                </a:solidFill>
              </a:rPr>
              <a:t>. L’</a:t>
            </a:r>
            <a:r>
              <a:rPr lang="it-IT" sz="1800" dirty="0" err="1" smtClean="0">
                <a:solidFill>
                  <a:srgbClr val="000000"/>
                </a:solidFill>
              </a:rPr>
              <a:t>Egas</a:t>
            </a:r>
            <a:r>
              <a:rPr lang="it-IT" sz="1800" dirty="0" smtClean="0">
                <a:solidFill>
                  <a:srgbClr val="000000"/>
                </a:solidFill>
              </a:rPr>
              <a:t> si riserva altresì di convocare una seduta pubblica per ulteriori approfondimenti in merito alle osservazioni/proposte pervenute</a:t>
            </a:r>
          </a:p>
          <a:p>
            <a:pPr marL="0" indent="0" algn="just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 sz="1800" dirty="0" smtClean="0">
                <a:solidFill>
                  <a:srgbClr val="000000"/>
                </a:solidFill>
              </a:rPr>
              <a:t>Verrà </a:t>
            </a:r>
            <a:r>
              <a:rPr lang="it-IT" sz="1800" dirty="0">
                <a:solidFill>
                  <a:srgbClr val="000000"/>
                </a:solidFill>
              </a:rPr>
              <a:t>dato atto dell’esito del dialogo tecnico </a:t>
            </a:r>
            <a:r>
              <a:rPr lang="it-IT" sz="1800" dirty="0" smtClean="0">
                <a:solidFill>
                  <a:srgbClr val="000000"/>
                </a:solidFill>
              </a:rPr>
              <a:t>mediante pubblicazione sul sito </a:t>
            </a:r>
            <a:r>
              <a:rPr lang="it-IT" sz="1800" dirty="0" err="1" smtClean="0">
                <a:solidFill>
                  <a:srgbClr val="000000"/>
                </a:solidFill>
              </a:rPr>
              <a:t>Egas</a:t>
            </a:r>
            <a:r>
              <a:rPr lang="it-IT" sz="1800" dirty="0" smtClean="0">
                <a:solidFill>
                  <a:srgbClr val="000000"/>
                </a:solidFill>
              </a:rPr>
              <a:t>.</a:t>
            </a: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 sz="1800" dirty="0">
                <a:solidFill>
                  <a:srgbClr val="000000"/>
                </a:solidFill>
              </a:rPr>
              <a:t>	</a:t>
            </a:r>
            <a:r>
              <a:rPr lang="it-IT" sz="1800" dirty="0" smtClean="0">
                <a:solidFill>
                  <a:srgbClr val="000000"/>
                </a:solidFill>
              </a:rPr>
              <a:t>				IL DIRETTORE DELLA STRUTTURA</a:t>
            </a: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 sz="1800" dirty="0" smtClean="0">
                <a:solidFill>
                  <a:srgbClr val="000000"/>
                </a:solidFill>
              </a:rPr>
              <a:t>					Dott.sa Elena Pitton</a:t>
            </a:r>
          </a:p>
          <a:p>
            <a:pPr>
              <a:buNone/>
            </a:pPr>
            <a:r>
              <a:rPr lang="it-IT" sz="1100" b="1" dirty="0" smtClean="0"/>
              <a:t>Referente </a:t>
            </a:r>
            <a:r>
              <a:rPr lang="it-IT" sz="1100" b="1" dirty="0"/>
              <a:t>Nicoletta Tofani</a:t>
            </a:r>
            <a:endParaRPr lang="it-IT" sz="1100" dirty="0"/>
          </a:p>
          <a:p>
            <a:pPr>
              <a:buNone/>
            </a:pPr>
            <a:r>
              <a:rPr lang="it-IT" sz="1100" b="1" dirty="0"/>
              <a:t>SC Gestione e sviluppo strategie centralizzate di gara</a:t>
            </a:r>
            <a:endParaRPr lang="it-IT" sz="1100" dirty="0"/>
          </a:p>
          <a:p>
            <a:pPr>
              <a:buNone/>
            </a:pPr>
            <a:r>
              <a:rPr lang="it-IT" sz="1100" dirty="0"/>
              <a:t>Ufficio Gare - Settore Servizi</a:t>
            </a:r>
          </a:p>
          <a:p>
            <a:pPr>
              <a:buNone/>
            </a:pPr>
            <a:r>
              <a:rPr lang="it-IT" sz="1100" dirty="0">
                <a:hlinkClick r:id="rId4"/>
              </a:rPr>
              <a:t>nicoletta.tofani@egas.sanita.fvg.it</a:t>
            </a:r>
            <a:endParaRPr lang="it-IT" sz="1100" dirty="0"/>
          </a:p>
          <a:p>
            <a:pPr>
              <a:buNone/>
            </a:pPr>
            <a:endParaRPr lang="it-IT" sz="1800" dirty="0"/>
          </a:p>
        </p:txBody>
      </p:sp>
      <p:pic>
        <p:nvPicPr>
          <p:cNvPr id="4" name="Pictu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115889"/>
            <a:ext cx="3246432" cy="81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</TotalTime>
  <Words>665</Words>
  <Application>Microsoft Office PowerPoint</Application>
  <PresentationFormat>Presentazione su schermo (4:3)</PresentationFormat>
  <Paragraphs>76</Paragraphs>
  <Slides>7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Wingdings</vt:lpstr>
      <vt:lpstr>Tema di Office</vt:lpstr>
      <vt:lpstr>17SER009 Servizio di smaltimento rifiuti sanitari per gli Enti del S.S.R. FVG   CONSULTAZIONE PRELIMINARE DI MERCATO      Udine, 22 febbraio 2018</vt:lpstr>
      <vt:lpstr>PREMESSA</vt:lpstr>
      <vt:lpstr>Caratteristiche principali del servizio</vt:lpstr>
      <vt:lpstr>Caratteristiche principali del servizio</vt:lpstr>
      <vt:lpstr>Requisiti di partecipazione</vt:lpstr>
      <vt:lpstr>Strategia di gara</vt:lpstr>
      <vt:lpstr>QUESITI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Raffa</dc:creator>
  <cp:lastModifiedBy>Nicoletta Tofani</cp:lastModifiedBy>
  <cp:revision>248</cp:revision>
  <dcterms:created xsi:type="dcterms:W3CDTF">2016-09-08T23:33:14Z</dcterms:created>
  <dcterms:modified xsi:type="dcterms:W3CDTF">2018-02-22T11:45:31Z</dcterms:modified>
</cp:coreProperties>
</file>