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75" r:id="rId3"/>
    <p:sldId id="279" r:id="rId4"/>
    <p:sldId id="276" r:id="rId5"/>
    <p:sldId id="263" r:id="rId6"/>
    <p:sldId id="257" r:id="rId7"/>
    <p:sldId id="277" r:id="rId8"/>
    <p:sldId id="262" r:id="rId9"/>
    <p:sldId id="278" r:id="rId10"/>
    <p:sldId id="266" r:id="rId11"/>
    <p:sldId id="267" r:id="rId12"/>
    <p:sldId id="260" r:id="rId13"/>
    <p:sldId id="280" r:id="rId14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p Professional Sp2b Italiano" initials="XPSI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3399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73" autoAdjust="0"/>
    <p:restoredTop sz="94718" autoAdjust="0"/>
  </p:normalViewPr>
  <p:slideViewPr>
    <p:cSldViewPr>
      <p:cViewPr varScale="1">
        <p:scale>
          <a:sx n="101" d="100"/>
          <a:sy n="101" d="100"/>
        </p:scale>
        <p:origin x="-90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1CDCAA9-1B70-4398-8624-0EC20DBB3304}" type="datetimeFigureOut">
              <a:rPr lang="it-IT"/>
              <a:pPr>
                <a:defRPr/>
              </a:pPr>
              <a:t>23/12/2016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A363296-B3A2-4AB0-AC24-223AA650CA7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2253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9225D44-7054-4E6E-B628-426AE5FE5FBC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t-IT" smtClean="0"/>
          </a:p>
        </p:txBody>
      </p:sp>
      <p:sp>
        <p:nvSpPr>
          <p:cNvPr id="2457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451813-02EB-4423-B549-0926CB16A586}" type="slidenum">
              <a:rPr lang="it-IT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5F304-97E6-440D-8521-B52AC80ABF27}" type="datetimeFigureOut">
              <a:rPr lang="it-IT"/>
              <a:pPr>
                <a:defRPr/>
              </a:pPr>
              <a:t>23/12/2016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6CDD4-1551-4953-B591-167B64EF198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DEB3CE-4A42-42FB-A271-A3283B354C68}" type="datetimeFigureOut">
              <a:rPr lang="it-IT"/>
              <a:pPr>
                <a:defRPr/>
              </a:pPr>
              <a:t>23/12/2016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DF825-63B2-4D89-957C-26E86564A97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8A3015-4B7F-4E71-9BD1-6777AD30C264}" type="datetimeFigureOut">
              <a:rPr lang="it-IT"/>
              <a:pPr>
                <a:defRPr/>
              </a:pPr>
              <a:t>23/12/2016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F9C57-6825-4547-80F8-27F37841A16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55862-E4BC-44E5-8EC5-EDD1F1E98CC5}" type="datetimeFigureOut">
              <a:rPr lang="it-IT"/>
              <a:pPr>
                <a:defRPr/>
              </a:pPr>
              <a:t>23/12/2016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82C4F0-4EC8-4585-916F-DCAEF51B7F1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3885C-3855-4E09-B15E-43B7C9773631}" type="datetimeFigureOut">
              <a:rPr lang="it-IT"/>
              <a:pPr>
                <a:defRPr/>
              </a:pPr>
              <a:t>23/12/2016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C935A-143A-41D6-898E-AD743B4AE04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94B7D-4AC7-4E48-AA46-A11FA75F18A7}" type="datetimeFigureOut">
              <a:rPr lang="it-IT"/>
              <a:pPr>
                <a:defRPr/>
              </a:pPr>
              <a:t>23/12/2016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EB2CF-DFA1-4C31-93D7-9DBD74FB5FA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68DF0-4FCE-45B0-8FEC-AAC746DAA5D4}" type="datetimeFigureOut">
              <a:rPr lang="it-IT"/>
              <a:pPr>
                <a:defRPr/>
              </a:pPr>
              <a:t>23/12/2016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55242-E271-4E3A-B2A2-A42B1C6570F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9F8E1-CE20-4CDB-8EE8-163C047D1D77}" type="datetimeFigureOut">
              <a:rPr lang="it-IT"/>
              <a:pPr>
                <a:defRPr/>
              </a:pPr>
              <a:t>23/12/2016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124F14-A20F-4F64-8E19-8727A6CDF43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EE9DD-EA34-433B-9C90-702C94F7964B}" type="datetimeFigureOut">
              <a:rPr lang="it-IT"/>
              <a:pPr>
                <a:defRPr/>
              </a:pPr>
              <a:t>23/12/2016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8D592-6204-40A2-9C02-51BCC672A65B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2CAD2-6641-4ED5-9097-07650BC78381}" type="datetimeFigureOut">
              <a:rPr lang="it-IT"/>
              <a:pPr>
                <a:defRPr/>
              </a:pPr>
              <a:t>23/12/2016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972A12-D08C-4FB9-AC4E-29441B1A1D64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C089C-F2E3-4452-8F8B-83277B2235A8}" type="datetimeFigureOut">
              <a:rPr lang="it-IT"/>
              <a:pPr>
                <a:defRPr/>
              </a:pPr>
              <a:t>23/12/2016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A37F7-6B4D-48B1-8F9D-869F2EBA73A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D04CF4C-3CD1-4F3D-93DE-8F4367F036AC}" type="datetimeFigureOut">
              <a:rPr lang="it-IT"/>
              <a:pPr>
                <a:defRPr/>
              </a:pPr>
              <a:t>23/12/2016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119C43-76A6-485F-9962-CF1D9F6FCD1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as.sanita.fvg.it/" TargetMode="External"/><Relationship Id="rId2" Type="http://schemas.openxmlformats.org/officeDocument/2006/relationships/hyperlink" Target="mailto:egas.protgen@certsanita.fvg.it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hyperlink" Target="mailto:luca.monzo@egas.sanita.fvg.i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olo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921625" cy="2449512"/>
          </a:xfrm>
          <a:solidFill>
            <a:srgbClr val="339966"/>
          </a:solidFill>
        </p:spPr>
        <p:txBody>
          <a:bodyPr/>
          <a:lstStyle/>
          <a:p>
            <a:pPr eaLnBrk="1" hangingPunct="1"/>
            <a:r>
              <a:rPr lang="it-IT" altLang="it-IT" sz="2000" b="1" dirty="0" smtClean="0">
                <a:cs typeface="Times New Roman" pitchFamily="18" charset="0"/>
              </a:rPr>
              <a:t>Servizio di </a:t>
            </a:r>
            <a:r>
              <a:rPr lang="it-IT" altLang="it-IT" sz="2000" b="1" dirty="0" err="1" smtClean="0">
                <a:cs typeface="Times New Roman" pitchFamily="18" charset="0"/>
              </a:rPr>
              <a:t>Lavanolo</a:t>
            </a:r>
            <a:r>
              <a:rPr lang="it-IT" altLang="it-IT" sz="2000" b="1" dirty="0" smtClean="0">
                <a:cs typeface="Times New Roman" pitchFamily="18" charset="0"/>
              </a:rPr>
              <a:t> Enti del </a:t>
            </a:r>
            <a:r>
              <a:rPr lang="it-IT" altLang="it-IT" sz="2000" b="1" dirty="0" err="1" smtClean="0">
                <a:cs typeface="Times New Roman" pitchFamily="18" charset="0"/>
              </a:rPr>
              <a:t>S.S.R.</a:t>
            </a:r>
            <a:r>
              <a:rPr lang="it-IT" altLang="it-IT" sz="2000" b="1" dirty="0" smtClean="0">
                <a:cs typeface="Times New Roman" pitchFamily="18" charset="0"/>
              </a:rPr>
              <a:t> FVG</a:t>
            </a:r>
            <a:br>
              <a:rPr lang="it-IT" altLang="it-IT" sz="2000" b="1" dirty="0" smtClean="0">
                <a:cs typeface="Times New Roman" pitchFamily="18" charset="0"/>
              </a:rPr>
            </a:br>
            <a:r>
              <a:rPr lang="it-IT" altLang="it-IT" sz="2000" b="1" dirty="0" smtClean="0">
                <a:cs typeface="Times New Roman" pitchFamily="18" charset="0"/>
              </a:rPr>
              <a:t/>
            </a:r>
            <a:br>
              <a:rPr lang="it-IT" altLang="it-IT" sz="2000" b="1" dirty="0" smtClean="0">
                <a:cs typeface="Times New Roman" pitchFamily="18" charset="0"/>
              </a:rPr>
            </a:br>
            <a:r>
              <a:rPr lang="it-IT" altLang="it-IT" sz="2000" b="1" i="1" dirty="0" smtClean="0">
                <a:cs typeface="Times New Roman" pitchFamily="18" charset="0"/>
              </a:rPr>
              <a:t>Consultazione preliminare mercato</a:t>
            </a:r>
            <a:br>
              <a:rPr lang="it-IT" altLang="it-IT" sz="2000" b="1" i="1" dirty="0" smtClean="0">
                <a:cs typeface="Times New Roman" pitchFamily="18" charset="0"/>
              </a:rPr>
            </a:br>
            <a:r>
              <a:rPr lang="it-IT" altLang="it-IT" sz="2000" b="1" i="1" dirty="0" smtClean="0">
                <a:cs typeface="Times New Roman" pitchFamily="18" charset="0"/>
              </a:rPr>
              <a:t>				</a:t>
            </a:r>
            <a:br>
              <a:rPr lang="it-IT" altLang="it-IT" sz="2000" b="1" i="1" dirty="0" smtClean="0">
                <a:cs typeface="Times New Roman" pitchFamily="18" charset="0"/>
              </a:rPr>
            </a:br>
            <a:r>
              <a:rPr lang="it-IT" altLang="it-IT" sz="2000" b="1" i="1" dirty="0" smtClean="0">
                <a:cs typeface="Times New Roman" pitchFamily="18" charset="0"/>
              </a:rPr>
              <a:t/>
            </a:r>
            <a:br>
              <a:rPr lang="it-IT" altLang="it-IT" sz="2000" b="1" i="1" dirty="0" smtClean="0">
                <a:cs typeface="Times New Roman" pitchFamily="18" charset="0"/>
              </a:rPr>
            </a:br>
            <a:r>
              <a:rPr lang="it-IT" altLang="it-IT" sz="2000" b="1" i="1" dirty="0" smtClean="0">
                <a:cs typeface="Times New Roman" pitchFamily="18" charset="0"/>
              </a:rPr>
              <a:t>Udine, 22 dicembre 2016</a:t>
            </a:r>
            <a:endParaRPr lang="it-IT" sz="2000" b="1" dirty="0" smtClean="0"/>
          </a:p>
        </p:txBody>
      </p:sp>
      <p:pic>
        <p:nvPicPr>
          <p:cNvPr id="14338" name="Pi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115888"/>
            <a:ext cx="3598863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8313" y="1125538"/>
            <a:ext cx="8289925" cy="436562"/>
          </a:xfrm>
          <a:solidFill>
            <a:srgbClr val="339966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3100" dirty="0" smtClean="0"/>
              <a:t>Guardaroba</a:t>
            </a:r>
            <a:r>
              <a:rPr lang="it-IT" dirty="0" smtClean="0"/>
              <a:t> </a:t>
            </a:r>
            <a:r>
              <a:rPr lang="it-IT" sz="3100" dirty="0" smtClean="0"/>
              <a:t>automatizzato</a:t>
            </a:r>
            <a:endParaRPr lang="it-IT" sz="31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1772816"/>
            <a:ext cx="8219256" cy="479945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just" eaLnBrk="1" fontAlgn="auto" hangingPunct="1">
              <a:spcAft>
                <a:spcPts val="0"/>
              </a:spcAft>
              <a:buSzPct val="7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sz="1400" dirty="0" smtClean="0"/>
              <a:t>La gestione delle divise del personale delle Sale Operatorie dovrà avvenire mediante sistemi di distribuzione e raccolta automatizzata del vestiario (</a:t>
            </a:r>
            <a:r>
              <a:rPr lang="it-IT" altLang="it-IT" sz="1400" dirty="0" smtClean="0"/>
              <a:t>non armadi meccanizzati)</a:t>
            </a:r>
            <a:r>
              <a:rPr lang="it-IT" sz="1400" dirty="0" smtClean="0"/>
              <a:t>, al fine di consentire la razionalizzazione dell’uso delle divise </a:t>
            </a:r>
          </a:p>
          <a:p>
            <a:pPr algn="just" eaLnBrk="1" fontAlgn="auto" hangingPunct="1">
              <a:spcAft>
                <a:spcPts val="0"/>
              </a:spcAft>
              <a:buSzPct val="7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it-IT" sz="1400" dirty="0" smtClean="0"/>
          </a:p>
          <a:p>
            <a:pPr algn="just" eaLnBrk="1" fontAlgn="auto" hangingPunct="1">
              <a:spcAft>
                <a:spcPts val="0"/>
              </a:spcAft>
              <a:buSzPct val="7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sz="1400" dirty="0" smtClean="0"/>
              <a:t>Ogni Azienda individuerà  gli </a:t>
            </a:r>
            <a:r>
              <a:rPr lang="it-IT" sz="1400" b="1" dirty="0" smtClean="0"/>
              <a:t>spazi da dedicare</a:t>
            </a:r>
            <a:r>
              <a:rPr lang="it-IT" sz="1400" dirty="0" smtClean="0"/>
              <a:t> al guardaroba automatizzato e verranno allegate al CSA le planimetrie dei relativi locali</a:t>
            </a:r>
            <a:endParaRPr lang="it-IT" altLang="it-IT" sz="1400" strike="sngStrike" dirty="0" smtClean="0"/>
          </a:p>
          <a:p>
            <a:pPr algn="just" eaLnBrk="1" fontAlgn="auto" hangingPunct="1">
              <a:spcAft>
                <a:spcPts val="0"/>
              </a:spcAft>
              <a:buSzPct val="7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it-IT" altLang="it-IT" sz="1400" dirty="0" smtClean="0"/>
          </a:p>
          <a:p>
            <a:pPr algn="just" eaLnBrk="1" fontAlgn="auto" hangingPunct="1">
              <a:spcAft>
                <a:spcPts val="0"/>
              </a:spcAft>
              <a:buSzPct val="7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1400" dirty="0" smtClean="0"/>
              <a:t>In gara saranno forniti il numero di dipendenti afferenti ai blocchi operatori, i dati tecnici per l’individuazione del posizionamento dei  sistemi di distribuzione e raccolta.  I sopralluoghi consentiranno inoltre di acquisire ulteriori dettagli per l’elaborazione di un  progetto esecutivo di massima, considerato comunque realizzabile in rapporto ai locali/spazi messi a disposizione ed agli impianti esistenti. </a:t>
            </a:r>
            <a:endParaRPr lang="it-IT" altLang="it-IT" sz="1400" strike="sngStrike" dirty="0" smtClean="0"/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dirty="0"/>
          </a:p>
        </p:txBody>
      </p:sp>
      <p:pic>
        <p:nvPicPr>
          <p:cNvPr id="25603" name="Pi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115888"/>
            <a:ext cx="3246438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olo 1"/>
          <p:cNvSpPr>
            <a:spLocks noGrp="1"/>
          </p:cNvSpPr>
          <p:nvPr>
            <p:ph type="title"/>
          </p:nvPr>
        </p:nvSpPr>
        <p:spPr>
          <a:xfrm>
            <a:off x="611188" y="1412875"/>
            <a:ext cx="8075612" cy="720725"/>
          </a:xfrm>
          <a:solidFill>
            <a:srgbClr val="339966"/>
          </a:solidFill>
        </p:spPr>
        <p:txBody>
          <a:bodyPr/>
          <a:lstStyle/>
          <a:p>
            <a:pPr eaLnBrk="1" hangingPunct="1"/>
            <a:r>
              <a:rPr lang="it-IT" sz="2800" smtClean="0"/>
              <a:t>Quesiti</a:t>
            </a:r>
            <a:r>
              <a:rPr lang="it-IT" sz="3600" smtClean="0"/>
              <a:t> </a:t>
            </a:r>
            <a:r>
              <a:rPr lang="it-IT" sz="2800" smtClean="0"/>
              <a:t>guardaroba</a:t>
            </a:r>
            <a:r>
              <a:rPr lang="it-IT" sz="3600" smtClean="0"/>
              <a:t> </a:t>
            </a:r>
            <a:r>
              <a:rPr lang="it-IT" sz="2800" smtClean="0"/>
              <a:t>automatizzato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750" y="1989138"/>
            <a:ext cx="8147050" cy="41370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buFont typeface="Arial" charset="0"/>
              <a:buNone/>
              <a:defRPr/>
            </a:pPr>
            <a:endParaRPr lang="it-IT" sz="2600" dirty="0" smtClean="0">
              <a:solidFill>
                <a:srgbClr val="000000"/>
              </a:solidFill>
            </a:endParaRPr>
          </a:p>
          <a:p>
            <a:pPr algn="just" eaLnBrk="1" hangingPunct="1">
              <a:buSzPct val="70000"/>
              <a:buFontTx/>
              <a:buChar char="•"/>
              <a:defRPr/>
            </a:pPr>
            <a:r>
              <a:rPr lang="it-IT" altLang="it-IT" sz="1400" dirty="0" smtClean="0">
                <a:solidFill>
                  <a:srgbClr val="000000"/>
                </a:solidFill>
              </a:rPr>
              <a:t>Il guardaroba automatizzato dovrà possibilmente gestire (separatamente) tutte le tipologie di divise (cotone  o poliestere) </a:t>
            </a:r>
          </a:p>
          <a:p>
            <a:pPr algn="just" eaLnBrk="1" hangingPunct="1">
              <a:buSzPct val="70000"/>
              <a:buFontTx/>
              <a:buChar char="•"/>
              <a:defRPr/>
            </a:pPr>
            <a:r>
              <a:rPr lang="it-IT" altLang="it-IT" sz="1400" dirty="0" smtClean="0">
                <a:solidFill>
                  <a:srgbClr val="000000"/>
                </a:solidFill>
              </a:rPr>
              <a:t>Nelle more del passaggio alla nuova tipologia di divise, per la stessa area si dovrà poter distribuire (con il medesimo distributore) divise con colori diversi</a:t>
            </a:r>
          </a:p>
          <a:p>
            <a:pPr algn="just" eaLnBrk="1" hangingPunct="1">
              <a:buSzPct val="70000"/>
              <a:buFontTx/>
              <a:buChar char="•"/>
              <a:defRPr/>
            </a:pPr>
            <a:r>
              <a:rPr lang="it-IT" altLang="it-IT" sz="1400" dirty="0" smtClean="0">
                <a:solidFill>
                  <a:srgbClr val="000000"/>
                </a:solidFill>
              </a:rPr>
              <a:t>Quali sono i requisiti tecnico/impiantistici da indicare in capitolato ai fini dell’installazione dei distributori.</a:t>
            </a:r>
          </a:p>
          <a:p>
            <a:pPr algn="just" eaLnBrk="1" hangingPunct="1">
              <a:buSzPct val="70000"/>
              <a:buFontTx/>
              <a:buChar char="•"/>
              <a:defRPr/>
            </a:pPr>
            <a:r>
              <a:rPr lang="it-IT" altLang="it-IT" sz="1400" dirty="0" smtClean="0">
                <a:solidFill>
                  <a:srgbClr val="000000"/>
                </a:solidFill>
              </a:rPr>
              <a:t>Quali caratteristiche tecniche minime devono possedere i distributori ai fini di un’ampia partecipazione alla procedura?  </a:t>
            </a:r>
          </a:p>
          <a:p>
            <a:pPr eaLnBrk="1" hangingPunct="1">
              <a:buFont typeface="Arial" charset="0"/>
              <a:buNone/>
              <a:defRPr/>
            </a:pPr>
            <a:endParaRPr lang="it-IT" sz="3600" dirty="0" smtClean="0">
              <a:solidFill>
                <a:schemeClr val="hlink"/>
              </a:solidFill>
            </a:endParaRPr>
          </a:p>
        </p:txBody>
      </p:sp>
      <p:pic>
        <p:nvPicPr>
          <p:cNvPr id="26627" name="Pi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115888"/>
            <a:ext cx="3246438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928688"/>
            <a:ext cx="8229600" cy="488950"/>
          </a:xfrm>
          <a:solidFill>
            <a:srgbClr val="339966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3100" dirty="0" smtClean="0"/>
              <a:t>BASE </a:t>
            </a:r>
            <a:r>
              <a:rPr lang="it-IT" sz="3100" dirty="0" err="1" smtClean="0"/>
              <a:t>D’ASTA</a:t>
            </a:r>
            <a:endParaRPr lang="it-IT" sz="31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8313" y="1557338"/>
            <a:ext cx="8229600" cy="452596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it-IT" sz="12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it-IT" sz="1700" dirty="0" smtClean="0">
              <a:solidFill>
                <a:srgbClr val="000000"/>
              </a:solidFill>
            </a:endParaRPr>
          </a:p>
          <a:p>
            <a:pPr marL="0" indent="0" algn="just" eaLnBrk="1" hangingPunct="1">
              <a:lnSpc>
                <a:spcPct val="150000"/>
              </a:lnSpc>
              <a:spcAft>
                <a:spcPts val="1200"/>
              </a:spcAft>
              <a:buFont typeface="Arial" charset="0"/>
              <a:buNone/>
              <a:defRPr/>
            </a:pPr>
            <a:r>
              <a:rPr lang="it-IT" altLang="it-IT" sz="1700" dirty="0" smtClean="0">
                <a:solidFill>
                  <a:srgbClr val="000000"/>
                </a:solidFill>
              </a:rPr>
              <a:t>Le basi d’asta verranno definite sulla base di </a:t>
            </a:r>
            <a:r>
              <a:rPr lang="it-IT" altLang="it-IT" sz="1700" b="1" dirty="0" smtClean="0">
                <a:solidFill>
                  <a:srgbClr val="000000"/>
                </a:solidFill>
              </a:rPr>
              <a:t>benchmark</a:t>
            </a:r>
            <a:r>
              <a:rPr lang="it-IT" altLang="it-IT" sz="1700" dirty="0" smtClean="0">
                <a:solidFill>
                  <a:srgbClr val="000000"/>
                </a:solidFill>
              </a:rPr>
              <a:t> effettuati sulle più recenti gare a livello regionale o sovra- aziendale, nonché sulla base dei prezzi di riferimento ANAC(in fase di approvazione).</a:t>
            </a:r>
          </a:p>
          <a:p>
            <a:pPr algn="just" eaLnBrk="1" hangingPunct="1">
              <a:lnSpc>
                <a:spcPct val="80000"/>
              </a:lnSpc>
              <a:spcAft>
                <a:spcPts val="1200"/>
              </a:spcAft>
              <a:buFont typeface="Arial" charset="0"/>
              <a:buNone/>
              <a:defRPr/>
            </a:pPr>
            <a:r>
              <a:rPr lang="it-IT" altLang="it-IT" sz="1700" dirty="0" smtClean="0">
                <a:solidFill>
                  <a:srgbClr val="000000"/>
                </a:solidFill>
              </a:rPr>
              <a:t>Le basi d’asta considerano </a:t>
            </a:r>
          </a:p>
          <a:p>
            <a:pPr algn="just" eaLnBrk="1" hangingPunct="1">
              <a:lnSpc>
                <a:spcPct val="80000"/>
              </a:lnSpc>
              <a:spcAft>
                <a:spcPts val="1200"/>
              </a:spcAft>
              <a:defRPr/>
            </a:pPr>
            <a:r>
              <a:rPr lang="it-IT" altLang="it-IT" sz="1700" dirty="0" smtClean="0">
                <a:solidFill>
                  <a:srgbClr val="000000"/>
                </a:solidFill>
              </a:rPr>
              <a:t>1) tutti i costi (fissi e variabili) che incidono sul servizio </a:t>
            </a:r>
          </a:p>
          <a:p>
            <a:pPr algn="just" eaLnBrk="1" hangingPunct="1">
              <a:lnSpc>
                <a:spcPct val="80000"/>
              </a:lnSpc>
              <a:spcAft>
                <a:spcPts val="1200"/>
              </a:spcAft>
              <a:defRPr/>
            </a:pPr>
            <a:r>
              <a:rPr lang="it-IT" altLang="it-IT" sz="1700" dirty="0" smtClean="0">
                <a:solidFill>
                  <a:srgbClr val="000000"/>
                </a:solidFill>
              </a:rPr>
              <a:t>2) differenti difficoltà logistiche </a:t>
            </a:r>
          </a:p>
          <a:p>
            <a:pPr algn="just" eaLnBrk="1" hangingPunct="1">
              <a:lnSpc>
                <a:spcPct val="80000"/>
              </a:lnSpc>
              <a:spcAft>
                <a:spcPts val="1200"/>
              </a:spcAft>
              <a:defRPr/>
            </a:pPr>
            <a:r>
              <a:rPr lang="it-IT" altLang="it-IT" sz="1700" dirty="0" smtClean="0">
                <a:solidFill>
                  <a:srgbClr val="000000"/>
                </a:solidFill>
              </a:rPr>
              <a:t>3) sistema di tracciabilità della biancheria</a:t>
            </a:r>
            <a:endParaRPr lang="it-IT" altLang="it-IT" sz="1700" strike="sngStrike" dirty="0" smtClean="0">
              <a:solidFill>
                <a:srgbClr val="000000"/>
              </a:solidFill>
            </a:endParaRPr>
          </a:p>
          <a:p>
            <a:pPr algn="just" eaLnBrk="1" hangingPunct="1">
              <a:lnSpc>
                <a:spcPct val="80000"/>
              </a:lnSpc>
              <a:spcAft>
                <a:spcPts val="1200"/>
              </a:spcAft>
              <a:defRPr/>
            </a:pPr>
            <a:r>
              <a:rPr lang="it-IT" altLang="it-IT" sz="1700" dirty="0" smtClean="0">
                <a:solidFill>
                  <a:srgbClr val="000000"/>
                </a:solidFill>
              </a:rPr>
              <a:t>4) eventuali i servizi aggiuntivi</a:t>
            </a:r>
          </a:p>
          <a:p>
            <a:pPr marL="0" indent="0" algn="just" eaLnBrk="1" hangingPunct="1">
              <a:lnSpc>
                <a:spcPct val="160000"/>
              </a:lnSpc>
              <a:spcBef>
                <a:spcPts val="600"/>
              </a:spcBef>
              <a:spcAft>
                <a:spcPts val="1200"/>
              </a:spcAft>
              <a:buFont typeface="Arial" charset="0"/>
              <a:buNone/>
              <a:defRPr/>
            </a:pPr>
            <a:r>
              <a:rPr lang="it-IT" sz="1700" dirty="0" smtClean="0">
                <a:solidFill>
                  <a:srgbClr val="000000"/>
                </a:solidFill>
              </a:rPr>
              <a:t>Gli </a:t>
            </a:r>
            <a:r>
              <a:rPr lang="it-IT" altLang="it-IT" sz="1700" dirty="0" smtClean="0">
                <a:solidFill>
                  <a:srgbClr val="000000"/>
                </a:solidFill>
              </a:rPr>
              <a:t>operatori</a:t>
            </a:r>
            <a:r>
              <a:rPr lang="it-IT" sz="1700" dirty="0" smtClean="0">
                <a:solidFill>
                  <a:srgbClr val="000000"/>
                </a:solidFill>
              </a:rPr>
              <a:t> sono invitati a presentare le proprie osservazioni/suggerimenti relativamente alla proposta progettuale  presentata con il presente documento evidenziando </a:t>
            </a:r>
            <a:r>
              <a:rPr lang="it-IT" altLang="it-IT" sz="1700" dirty="0" smtClean="0">
                <a:solidFill>
                  <a:srgbClr val="000000"/>
                </a:solidFill>
              </a:rPr>
              <a:t>criticità particolari che devono essere considerate ai fini della predisposizione di un capitolato  speciale che consenta la massima partecipazione alla procedura in oggetto.</a:t>
            </a:r>
          </a:p>
          <a:p>
            <a:pPr algn="just" eaLnBrk="1" hangingPunct="1">
              <a:lnSpc>
                <a:spcPct val="80000"/>
              </a:lnSpc>
              <a:spcAft>
                <a:spcPts val="1200"/>
              </a:spcAft>
              <a:buFont typeface="Arial" charset="0"/>
              <a:buNone/>
              <a:defRPr/>
            </a:pPr>
            <a:endParaRPr lang="it-IT" altLang="it-IT" sz="1700" dirty="0" smtClean="0">
              <a:solidFill>
                <a:srgbClr val="000000"/>
              </a:solidFill>
            </a:endParaRPr>
          </a:p>
        </p:txBody>
      </p:sp>
      <p:pic>
        <p:nvPicPr>
          <p:cNvPr id="27651" name="Pi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115888"/>
            <a:ext cx="3246438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576064"/>
          </a:xfrm>
          <a:solidFill>
            <a:srgbClr val="339966"/>
          </a:solidFill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3100" dirty="0" smtClean="0"/>
              <a:t>CONCLUSIONI</a:t>
            </a:r>
            <a:endParaRPr lang="it-IT" sz="31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8313" y="1988840"/>
            <a:ext cx="8229600" cy="409446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it-IT" sz="1200" dirty="0" smtClean="0">
              <a:solidFill>
                <a:srgbClr val="000000"/>
              </a:solidFill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endParaRPr lang="it-IT" sz="1700" dirty="0" smtClean="0">
              <a:solidFill>
                <a:srgbClr val="000000"/>
              </a:solidFill>
            </a:endParaRPr>
          </a:p>
          <a:p>
            <a:pPr marL="0" indent="0" algn="just" eaLnBrk="1" hangingPunct="1">
              <a:lnSpc>
                <a:spcPct val="150000"/>
              </a:lnSpc>
              <a:spcAft>
                <a:spcPts val="1200"/>
              </a:spcAft>
              <a:buFont typeface="Arial" charset="0"/>
              <a:buNone/>
              <a:defRPr/>
            </a:pPr>
            <a:r>
              <a:rPr lang="it-IT" sz="1800" dirty="0" smtClean="0">
                <a:solidFill>
                  <a:srgbClr val="000000"/>
                </a:solidFill>
              </a:rPr>
              <a:t>Gli operatori sono invitati a presentare le proprie osservazioni/suggerimenti relativamente alla proposta progettuale  presentata con il presente documento evidenziando </a:t>
            </a:r>
            <a:r>
              <a:rPr lang="it-IT" altLang="it-IT" sz="1800" dirty="0" smtClean="0">
                <a:solidFill>
                  <a:srgbClr val="000000"/>
                </a:solidFill>
              </a:rPr>
              <a:t>criticità particolari che devono essere considerate ai fini della predisposizione di un capitolato  speciale che consenta la massima partecipazione alla procedura in oggetto.</a:t>
            </a:r>
          </a:p>
          <a:p>
            <a:pPr marL="0" indent="0" algn="just" eaLnBrk="1" hangingPunct="1">
              <a:lnSpc>
                <a:spcPct val="150000"/>
              </a:lnSpc>
              <a:spcAft>
                <a:spcPts val="1200"/>
              </a:spcAft>
              <a:buNone/>
              <a:defRPr/>
            </a:pPr>
            <a:r>
              <a:rPr lang="it-IT" altLang="it-IT" sz="1800" dirty="0" smtClean="0">
                <a:solidFill>
                  <a:srgbClr val="000000"/>
                </a:solidFill>
              </a:rPr>
              <a:t>Le proposte dovranno pervenire a mezzo pec </a:t>
            </a:r>
            <a:r>
              <a:rPr lang="it-IT" sz="1800" dirty="0" smtClean="0">
                <a:hlinkClick r:id="rId2"/>
              </a:rPr>
              <a:t>egas.protgen@certsanita.fvg.it</a:t>
            </a:r>
            <a:r>
              <a:rPr lang="it-IT" sz="1800" dirty="0" smtClean="0"/>
              <a:t> </a:t>
            </a:r>
            <a:r>
              <a:rPr lang="it-IT" sz="1800" dirty="0" smtClean="0"/>
              <a:t>entro le ore 12.00 del 20.01.201</a:t>
            </a:r>
            <a:r>
              <a:rPr lang="it-IT" sz="1800" dirty="0" smtClean="0"/>
              <a:t>  </a:t>
            </a:r>
          </a:p>
          <a:p>
            <a:pPr marL="0" indent="0" algn="just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 sz="1800" dirty="0" smtClean="0">
                <a:solidFill>
                  <a:srgbClr val="000000"/>
                </a:solidFill>
              </a:rPr>
              <a:t>L’EGAS valuterà se accogliere o meno le osservazioni ed i contributi formulati dagli operatori economici</a:t>
            </a:r>
            <a:r>
              <a:rPr lang="it-IT" sz="1800" dirty="0" smtClean="0">
                <a:solidFill>
                  <a:srgbClr val="000000"/>
                </a:solidFill>
              </a:rPr>
              <a:t>. Verrà </a:t>
            </a:r>
            <a:r>
              <a:rPr lang="it-IT" sz="1800" dirty="0" smtClean="0">
                <a:solidFill>
                  <a:srgbClr val="000000"/>
                </a:solidFill>
              </a:rPr>
              <a:t>dato atto dell’esito del dialogo tecnico in sede di indizione </a:t>
            </a:r>
            <a:r>
              <a:rPr lang="it-IT" sz="1800" smtClean="0">
                <a:solidFill>
                  <a:srgbClr val="000000"/>
                </a:solidFill>
              </a:rPr>
              <a:t>della procedura.</a:t>
            </a:r>
            <a:endParaRPr lang="it-IT" sz="1800" dirty="0" smtClean="0">
              <a:solidFill>
                <a:srgbClr val="000000"/>
              </a:solidFill>
            </a:endParaRPr>
          </a:p>
          <a:p>
            <a:pPr marL="0" indent="0" algn="just">
              <a:lnSpc>
                <a:spcPct val="150000"/>
              </a:lnSpc>
              <a:spcAft>
                <a:spcPts val="1200"/>
              </a:spcAft>
              <a:buNone/>
            </a:pPr>
            <a:r>
              <a:rPr lang="it-IT" sz="1800" dirty="0" smtClean="0">
                <a:solidFill>
                  <a:srgbClr val="000000"/>
                </a:solidFill>
              </a:rPr>
              <a:t>Le risposte alle osservazioni/contributi formulati dalle imprese e saranno pubblicati sul sito </a:t>
            </a:r>
            <a:r>
              <a:rPr lang="it-IT" sz="1800" dirty="0" smtClean="0">
                <a:solidFill>
                  <a:srgbClr val="000000"/>
                </a:solidFill>
                <a:hlinkClick r:id="rId3"/>
              </a:rPr>
              <a:t>www.egas.sanita.fvg.it</a:t>
            </a:r>
            <a:r>
              <a:rPr lang="it-IT" sz="1800" dirty="0" smtClean="0">
                <a:solidFill>
                  <a:srgbClr val="000000"/>
                </a:solidFill>
              </a:rPr>
              <a:t> alla voce “Bandi e Gare - Dialoghi tecnici”.</a:t>
            </a:r>
          </a:p>
          <a:p>
            <a:pPr>
              <a:buNone/>
            </a:pPr>
            <a:r>
              <a:rPr lang="it-IT" sz="1100" b="1" dirty="0" smtClean="0"/>
              <a:t>Referente Nicoletta </a:t>
            </a:r>
            <a:r>
              <a:rPr lang="it-IT" sz="1100" b="1" dirty="0" smtClean="0"/>
              <a:t>Tofani</a:t>
            </a:r>
            <a:endParaRPr lang="it-IT" sz="1100" dirty="0" smtClean="0"/>
          </a:p>
          <a:p>
            <a:pPr>
              <a:buNone/>
            </a:pPr>
            <a:r>
              <a:rPr lang="it-IT" sz="1100" b="1" dirty="0" smtClean="0"/>
              <a:t>SC Gestione e sviluppo strategie centralizzate di gara</a:t>
            </a:r>
            <a:endParaRPr lang="it-IT" sz="1100" dirty="0" smtClean="0"/>
          </a:p>
          <a:p>
            <a:pPr>
              <a:buNone/>
            </a:pPr>
            <a:r>
              <a:rPr lang="it-IT" sz="1100" dirty="0" smtClean="0"/>
              <a:t>Ufficio Gare - Settore Servizi</a:t>
            </a:r>
          </a:p>
          <a:p>
            <a:pPr>
              <a:buNone/>
            </a:pPr>
            <a:r>
              <a:rPr lang="it-IT" sz="1100" dirty="0" smtClean="0">
                <a:hlinkClick r:id="rId4"/>
              </a:rPr>
              <a:t>nicoletta.tofani@egas.sanita.fvg.it</a:t>
            </a:r>
            <a:endParaRPr lang="it-IT" sz="1100" dirty="0" smtClean="0"/>
          </a:p>
          <a:p>
            <a:pPr>
              <a:buNone/>
            </a:pPr>
            <a:r>
              <a:rPr lang="it-IT" sz="1100" dirty="0" smtClean="0"/>
              <a:t> </a:t>
            </a:r>
          </a:p>
        </p:txBody>
      </p:sp>
      <p:pic>
        <p:nvPicPr>
          <p:cNvPr id="27651" name="Pictur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0" y="115888"/>
            <a:ext cx="3246438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750" y="1196975"/>
            <a:ext cx="8064500" cy="503238"/>
          </a:xfrm>
          <a:solidFill>
            <a:srgbClr val="33996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altLang="it-IT" sz="2800" dirty="0" smtClean="0">
                <a:solidFill>
                  <a:schemeClr val="tx1"/>
                </a:solidFill>
              </a:rPr>
              <a:t>PREMESSA</a:t>
            </a:r>
            <a:endParaRPr lang="it-IT" altLang="it-IT" sz="2800" dirty="0">
              <a:solidFill>
                <a:schemeClr val="tx1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68313" y="1844675"/>
            <a:ext cx="4535487" cy="42814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85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altLang="it-IT" sz="2600" dirty="0" smtClean="0">
                <a:solidFill>
                  <a:srgbClr val="000000"/>
                </a:solidFill>
              </a:rPr>
              <a:t>La gara ha per oggetto i servizi integrati di noleggio, lavaggio, ricondizionamento biancheria piana/confezionata, nonché fornitura di materassi-guanciali e cover,  per le Aziende Sanitarie contraenti di seguito elencate: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altLang="it-IT" sz="2600" dirty="0" smtClean="0">
                <a:solidFill>
                  <a:srgbClr val="000000"/>
                </a:solidFill>
              </a:rPr>
              <a:t>1) A.A.S. n.2 Bassa Friulana </a:t>
            </a:r>
            <a:r>
              <a:rPr lang="it-IT" altLang="it-IT" sz="2600" dirty="0" err="1" smtClean="0">
                <a:solidFill>
                  <a:srgbClr val="000000"/>
                </a:solidFill>
              </a:rPr>
              <a:t>Isontina</a:t>
            </a:r>
            <a:endParaRPr lang="it-IT" altLang="it-IT" sz="2600" dirty="0" smtClean="0">
              <a:solidFill>
                <a:srgbClr val="000000"/>
              </a:solidFill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altLang="it-IT" sz="2600" dirty="0" smtClean="0">
                <a:solidFill>
                  <a:srgbClr val="000000"/>
                </a:solidFill>
              </a:rPr>
              <a:t>2) A.A.S. n. 3 Alto Friuli Collinare- Medio Friuli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altLang="it-IT" sz="2600" dirty="0" smtClean="0">
                <a:solidFill>
                  <a:srgbClr val="000000"/>
                </a:solidFill>
              </a:rPr>
              <a:t>3) A.A.S. n. 5 Friuli Occidentale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altLang="it-IT" sz="2600" dirty="0" smtClean="0">
                <a:solidFill>
                  <a:srgbClr val="000000"/>
                </a:solidFill>
              </a:rPr>
              <a:t>4) </a:t>
            </a:r>
            <a:r>
              <a:rPr lang="it-IT" altLang="it-IT" sz="2600" dirty="0" err="1" smtClean="0">
                <a:solidFill>
                  <a:srgbClr val="000000"/>
                </a:solidFill>
              </a:rPr>
              <a:t>C.R.O.</a:t>
            </a:r>
            <a:r>
              <a:rPr lang="it-IT" altLang="it-IT" sz="2600" dirty="0" smtClean="0">
                <a:solidFill>
                  <a:srgbClr val="000000"/>
                </a:solidFill>
              </a:rPr>
              <a:t> di Aviano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altLang="it-IT" sz="2600" dirty="0" smtClean="0">
              <a:solidFill>
                <a:srgbClr val="00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dirty="0"/>
          </a:p>
        </p:txBody>
      </p:sp>
      <p:pic>
        <p:nvPicPr>
          <p:cNvPr id="15363" name="Pi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15888"/>
            <a:ext cx="37433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364163" y="2060575"/>
            <a:ext cx="2376487" cy="259238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9750" y="1196975"/>
            <a:ext cx="8064500" cy="503238"/>
          </a:xfrm>
          <a:solidFill>
            <a:srgbClr val="33996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altLang="it-IT" sz="2800" smtClean="0">
                <a:solidFill>
                  <a:schemeClr val="tx1"/>
                </a:solidFill>
              </a:rPr>
              <a:t>PREMESSA</a:t>
            </a:r>
            <a:endParaRPr lang="it-IT" altLang="it-IT" sz="2800" dirty="0">
              <a:solidFill>
                <a:schemeClr val="tx1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68313" y="1844675"/>
            <a:ext cx="8135937" cy="42814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indent="0" algn="just" eaLnBrk="1" fontAlgn="auto" hangingPunct="1">
              <a:lnSpc>
                <a:spcPct val="150000"/>
              </a:lnSpc>
              <a:spcAft>
                <a:spcPts val="0"/>
              </a:spcAft>
              <a:buClr>
                <a:srgbClr val="CC0000"/>
              </a:buClr>
              <a:buSzPct val="7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2000" dirty="0" smtClean="0"/>
              <a:t>La gara, rientra nell’ambito delle categorie merceologiche di cui al DPCM  24.12.2015 e pertanto la titolarità del contratto è in capo al Soggetto aggregatore regionale  – CUC. </a:t>
            </a:r>
          </a:p>
          <a:p>
            <a:pPr marL="0" indent="0" algn="just" eaLnBrk="1" fontAlgn="auto" hangingPunct="1">
              <a:lnSpc>
                <a:spcPct val="150000"/>
              </a:lnSpc>
              <a:spcAft>
                <a:spcPts val="0"/>
              </a:spcAft>
              <a:buClr>
                <a:srgbClr val="CC0000"/>
              </a:buClr>
              <a:buSzPct val="7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2000" dirty="0" smtClean="0"/>
              <a:t>EGAS per tale procedura opera in nome e per  conto del Soggetto  aggregatore regionale in virtù del rapporto di </a:t>
            </a:r>
            <a:r>
              <a:rPr lang="it-IT" altLang="it-IT" sz="2000" dirty="0" err="1" smtClean="0"/>
              <a:t>avvalimento</a:t>
            </a:r>
            <a:r>
              <a:rPr lang="it-IT" altLang="it-IT" sz="2000" dirty="0" smtClean="0"/>
              <a:t> ai sensi della </a:t>
            </a:r>
            <a:r>
              <a:rPr lang="it-IT" altLang="it-IT" sz="2000" dirty="0" err="1" smtClean="0"/>
              <a:t>L.R.</a:t>
            </a:r>
            <a:r>
              <a:rPr lang="it-IT" altLang="it-IT" sz="2000" dirty="0" smtClean="0"/>
              <a:t>  26/2014 e della  deliberazione di Giunta Regionale n. 214/2016</a:t>
            </a:r>
            <a:endParaRPr lang="it-IT" altLang="it-IT" sz="2600" dirty="0" smtClean="0">
              <a:solidFill>
                <a:srgbClr val="00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dirty="0"/>
          </a:p>
        </p:txBody>
      </p:sp>
      <p:pic>
        <p:nvPicPr>
          <p:cNvPr id="16387" name="Pi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15888"/>
            <a:ext cx="37433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0"/>
          <p:cNvSpPr>
            <a:spLocks noGrp="1"/>
          </p:cNvSpPr>
          <p:nvPr>
            <p:ph type="title"/>
          </p:nvPr>
        </p:nvSpPr>
        <p:spPr>
          <a:xfrm>
            <a:off x="457200" y="1052513"/>
            <a:ext cx="8229600" cy="576262"/>
          </a:xfrm>
          <a:solidFill>
            <a:srgbClr val="339966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2800" dirty="0" smtClean="0">
                <a:solidFill>
                  <a:schemeClr val="tx1"/>
                </a:solidFill>
              </a:rPr>
              <a:t>Analisi dei servizi richiesti</a:t>
            </a:r>
            <a:endParaRPr lang="it-IT" sz="2800" dirty="0">
              <a:solidFill>
                <a:schemeClr val="tx1"/>
              </a:solidFill>
            </a:endParaRPr>
          </a:p>
        </p:txBody>
      </p:sp>
      <p:sp>
        <p:nvSpPr>
          <p:cNvPr id="12" name="Segnaposto contenuto 11"/>
          <p:cNvSpPr>
            <a:spLocks noGrp="1"/>
          </p:cNvSpPr>
          <p:nvPr>
            <p:ph idx="1"/>
          </p:nvPr>
        </p:nvSpPr>
        <p:spPr>
          <a:xfrm>
            <a:off x="468313" y="1916113"/>
            <a:ext cx="8229600" cy="42386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 eaLnBrk="1" hangingPunct="1">
              <a:buSzPct val="70000"/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800" dirty="0" smtClean="0">
                <a:solidFill>
                  <a:srgbClr val="000000"/>
                </a:solidFill>
              </a:rPr>
              <a:t>L’appalto prevede essenzialmente i seguenti servizi:</a:t>
            </a:r>
          </a:p>
          <a:p>
            <a:pPr algn="just" eaLnBrk="1" hangingPunct="1">
              <a:buClr>
                <a:srgbClr val="000000"/>
              </a:buClr>
              <a:buFont typeface="Times New Roman" pitchFamily="18" charset="0"/>
              <a:buAutoNum type="arabicPeriod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800" b="1" dirty="0" smtClean="0">
                <a:solidFill>
                  <a:srgbClr val="000000"/>
                </a:solidFill>
              </a:rPr>
              <a:t>noleggio di biancheria piana</a:t>
            </a:r>
            <a:r>
              <a:rPr lang="it-IT" altLang="it-IT" sz="800" dirty="0" smtClean="0">
                <a:solidFill>
                  <a:srgbClr val="000000"/>
                </a:solidFill>
              </a:rPr>
              <a:t> per il corredo dei letti (lenzuola, federe, </a:t>
            </a:r>
            <a:r>
              <a:rPr lang="it-IT" altLang="it-IT" sz="800" dirty="0" err="1" smtClean="0">
                <a:solidFill>
                  <a:srgbClr val="000000"/>
                </a:solidFill>
              </a:rPr>
              <a:t>copriletti</a:t>
            </a:r>
            <a:r>
              <a:rPr lang="it-IT" altLang="it-IT" sz="800" dirty="0" smtClean="0">
                <a:solidFill>
                  <a:srgbClr val="000000"/>
                </a:solidFill>
              </a:rPr>
              <a:t>, coperte, </a:t>
            </a:r>
            <a:r>
              <a:rPr lang="it-IT" altLang="it-IT" sz="800" dirty="0" err="1" smtClean="0">
                <a:solidFill>
                  <a:srgbClr val="000000"/>
                </a:solidFill>
              </a:rPr>
              <a:t>ecc…</a:t>
            </a:r>
            <a:r>
              <a:rPr lang="it-IT" altLang="it-IT" sz="800" dirty="0" smtClean="0">
                <a:solidFill>
                  <a:srgbClr val="000000"/>
                </a:solidFill>
              </a:rPr>
              <a:t>) e di altri capi di biancheria non direttamente connessi con la vestizione del letto (asciugamani, </a:t>
            </a:r>
            <a:r>
              <a:rPr lang="it-IT" altLang="it-IT" sz="800" dirty="0" err="1" smtClean="0">
                <a:solidFill>
                  <a:srgbClr val="000000"/>
                </a:solidFill>
              </a:rPr>
              <a:t>tovagliame</a:t>
            </a:r>
            <a:r>
              <a:rPr lang="it-IT" altLang="it-IT" sz="800" dirty="0" smtClean="0">
                <a:solidFill>
                  <a:srgbClr val="000000"/>
                </a:solidFill>
              </a:rPr>
              <a:t>, ecc);</a:t>
            </a:r>
          </a:p>
          <a:p>
            <a:pPr algn="just" eaLnBrk="1" hangingPunct="1">
              <a:buClr>
                <a:srgbClr val="0000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800" dirty="0" smtClean="0">
                <a:solidFill>
                  <a:srgbClr val="000000"/>
                </a:solidFill>
              </a:rPr>
              <a:t>		Il servizio dovrà garantire anche la fornitura delle dotazioni occorrenti  per il mantenimento delle scorte di sicurezza minime c/o i reparti e/o presso i Servizi guardaroba delle Aziende sanitarie interessate. Definire scorta di sicurezza minima standard non n. </a:t>
            </a:r>
            <a:r>
              <a:rPr lang="it-IT" altLang="it-IT" sz="800" dirty="0" err="1" smtClean="0">
                <a:solidFill>
                  <a:srgbClr val="000000"/>
                </a:solidFill>
              </a:rPr>
              <a:t>cambi……</a:t>
            </a:r>
            <a:endParaRPr lang="it-IT" altLang="it-IT" sz="800" dirty="0" smtClean="0">
              <a:solidFill>
                <a:srgbClr val="000000"/>
              </a:solidFill>
            </a:endParaRPr>
          </a:p>
          <a:p>
            <a:pPr algn="just" eaLnBrk="1" hangingPunct="1">
              <a:buClr>
                <a:srgbClr val="000000"/>
              </a:buClr>
              <a:buFont typeface="Arial" charset="0"/>
              <a:buAutoNum type="arabicPeriod" startAt="2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800" b="1" dirty="0" smtClean="0">
                <a:solidFill>
                  <a:srgbClr val="000000"/>
                </a:solidFill>
              </a:rPr>
              <a:t>noleggio di biancheria</a:t>
            </a:r>
            <a:r>
              <a:rPr lang="it-IT" altLang="it-IT" sz="800" dirty="0" smtClean="0">
                <a:solidFill>
                  <a:srgbClr val="000000"/>
                </a:solidFill>
              </a:rPr>
              <a:t> confezionata (divise da lavoro- escluse calzature) per tutto il personale delle Aziende Sanitarie contraenti</a:t>
            </a:r>
            <a:endParaRPr lang="it-IT" altLang="it-IT" sz="800" dirty="0" smtClean="0">
              <a:solidFill>
                <a:schemeClr val="hlink"/>
              </a:solidFill>
            </a:endParaRPr>
          </a:p>
          <a:p>
            <a:pPr algn="just" eaLnBrk="1" hangingPunct="1">
              <a:buClr>
                <a:srgbClr val="000000"/>
              </a:buClr>
              <a:buFont typeface="Arial" charset="0"/>
              <a:buAutoNum type="arabicPeriod" startAt="2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800" b="1" dirty="0" smtClean="0">
                <a:solidFill>
                  <a:srgbClr val="000000"/>
                </a:solidFill>
              </a:rPr>
              <a:t>Servizio di guardaroba automatizzato per i blocchi operatori</a:t>
            </a:r>
          </a:p>
          <a:p>
            <a:pPr algn="just" eaLnBrk="1" hangingPunct="1">
              <a:buClr>
                <a:srgbClr val="000000"/>
              </a:buClr>
              <a:buFont typeface="Arial" charset="0"/>
              <a:buAutoNum type="arabicPeriod" startAt="2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800" b="1" dirty="0" smtClean="0">
                <a:solidFill>
                  <a:srgbClr val="000000"/>
                </a:solidFill>
              </a:rPr>
              <a:t>Servizio di guardaroba  aziendale</a:t>
            </a:r>
            <a:r>
              <a:rPr lang="it-IT" altLang="it-IT" sz="800" dirty="0" smtClean="0">
                <a:solidFill>
                  <a:srgbClr val="000000"/>
                </a:solidFill>
              </a:rPr>
              <a:t> per le seguenti attività minime: </a:t>
            </a:r>
          </a:p>
          <a:p>
            <a:pPr algn="just" eaLnBrk="1" hangingPunct="1">
              <a:buClr>
                <a:srgbClr val="000000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800" dirty="0" smtClean="0">
                <a:solidFill>
                  <a:srgbClr val="000000"/>
                </a:solidFill>
              </a:rPr>
              <a:t>immagazzinamento  e gestione biancheria pulita in arrivo </a:t>
            </a:r>
          </a:p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800" dirty="0" smtClean="0">
                <a:solidFill>
                  <a:srgbClr val="000000"/>
                </a:solidFill>
              </a:rPr>
              <a:t>Stoccaggio scorte di biancheria, eventuale </a:t>
            </a:r>
            <a:r>
              <a:rPr lang="it-IT" altLang="it-IT" sz="800" dirty="0" err="1" smtClean="0">
                <a:solidFill>
                  <a:srgbClr val="000000"/>
                </a:solidFill>
              </a:rPr>
              <a:t>materasseria</a:t>
            </a:r>
            <a:r>
              <a:rPr lang="it-IT" altLang="it-IT" sz="800" dirty="0" smtClean="0">
                <a:solidFill>
                  <a:srgbClr val="000000"/>
                </a:solidFill>
              </a:rPr>
              <a:t> e altri beni di cui è prevista la fornitura.</a:t>
            </a:r>
          </a:p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800" dirty="0" smtClean="0">
                <a:solidFill>
                  <a:srgbClr val="000000"/>
                </a:solidFill>
              </a:rPr>
              <a:t>Prova divise</a:t>
            </a:r>
          </a:p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800" dirty="0" smtClean="0">
                <a:solidFill>
                  <a:srgbClr val="000000"/>
                </a:solidFill>
              </a:rPr>
              <a:t>piccoli lavori di rammendo/sartoria, adattamento divise</a:t>
            </a:r>
          </a:p>
          <a:p>
            <a:pPr algn="just" eaLnBrk="1" hangingPunct="1">
              <a:buClr>
                <a:srgbClr val="000000"/>
              </a:buClr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800" dirty="0" smtClean="0">
                <a:solidFill>
                  <a:srgbClr val="000000"/>
                </a:solidFill>
              </a:rPr>
              <a:t>Il Servizio di guardaroba verrà svolto c/o i locali messi a disposizione dalle Aziende sanitarie interessate a titolo  di comodato d’uso gratuito. Le spese per le utenze energetiche (riscaldamento, elettricità etc.) di tali locali saranno a carico dell’Azienda mentre l’Appaltatore dovrà sostenere gli oneri per la manutenzione ordinaria (di locali e attrezzature) e le spese per le utenze telefoniche verso l’esterno. </a:t>
            </a:r>
          </a:p>
          <a:p>
            <a:pPr algn="just" eaLnBrk="1" hangingPunct="1">
              <a:buClr>
                <a:srgbClr val="000000"/>
              </a:buClr>
              <a:buFont typeface="Calibri" pitchFamily="34" charset="0"/>
              <a:buAutoNum type="arabicPeriod" startAt="5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800" b="1" dirty="0" smtClean="0">
                <a:solidFill>
                  <a:srgbClr val="000000"/>
                </a:solidFill>
              </a:rPr>
              <a:t>fornitura (noleggio o acquisto) di materassi, </a:t>
            </a:r>
            <a:r>
              <a:rPr lang="it-IT" altLang="it-IT" sz="800" dirty="0" smtClean="0">
                <a:solidFill>
                  <a:srgbClr val="000000"/>
                </a:solidFill>
              </a:rPr>
              <a:t>inclusi guanciali e cover,</a:t>
            </a:r>
            <a:r>
              <a:rPr lang="it-IT" altLang="it-IT" sz="800" b="1" dirty="0" smtClean="0">
                <a:solidFill>
                  <a:srgbClr val="000000"/>
                </a:solidFill>
              </a:rPr>
              <a:t> (ordinari e </a:t>
            </a:r>
            <a:r>
              <a:rPr lang="it-IT" altLang="it-IT" sz="800" b="1" dirty="0" err="1" smtClean="0">
                <a:solidFill>
                  <a:srgbClr val="000000"/>
                </a:solidFill>
              </a:rPr>
              <a:t>viscoelastici</a:t>
            </a:r>
            <a:r>
              <a:rPr lang="it-IT" altLang="it-IT" sz="800" b="1" dirty="0" smtClean="0">
                <a:solidFill>
                  <a:srgbClr val="000000"/>
                </a:solidFill>
              </a:rPr>
              <a:t>) </a:t>
            </a:r>
          </a:p>
          <a:p>
            <a:pPr algn="just" eaLnBrk="1" hangingPunct="1">
              <a:buClr>
                <a:srgbClr val="000000"/>
              </a:buClr>
              <a:buFont typeface="Calibri" pitchFamily="34" charset="0"/>
              <a:buAutoNum type="arabicPeriod" startAt="5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800" b="1" dirty="0" smtClean="0">
                <a:solidFill>
                  <a:srgbClr val="000000"/>
                </a:solidFill>
              </a:rPr>
              <a:t>ricondizionamento</a:t>
            </a:r>
            <a:r>
              <a:rPr lang="it-IT" altLang="it-IT" sz="800" dirty="0" smtClean="0">
                <a:solidFill>
                  <a:srgbClr val="000000"/>
                </a:solidFill>
              </a:rPr>
              <a:t> (lavaggio, disinfezione) biancheria piana, confezionata, cover materassi e cuscini, e materiali tessili, capi delicati e tendaggi di proprietà.</a:t>
            </a:r>
          </a:p>
          <a:p>
            <a:pPr algn="just" eaLnBrk="1" hangingPunct="1">
              <a:buClr>
                <a:srgbClr val="000000"/>
              </a:buClr>
              <a:buFont typeface="Calibri" pitchFamily="34" charset="0"/>
              <a:buAutoNum type="arabicPeriod" startAt="5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800" b="1" dirty="0" smtClean="0">
                <a:solidFill>
                  <a:srgbClr val="000000"/>
                </a:solidFill>
              </a:rPr>
              <a:t>Movimentazioni </a:t>
            </a:r>
            <a:r>
              <a:rPr lang="it-IT" altLang="it-IT" sz="800" dirty="0" smtClean="0">
                <a:solidFill>
                  <a:srgbClr val="000000"/>
                </a:solidFill>
              </a:rPr>
              <a:t>interne ed esterne della biancheria con messa a disposizione del fornitore dei carrelli e/o dei </a:t>
            </a:r>
            <a:r>
              <a:rPr lang="it-IT" altLang="it-IT" sz="800" dirty="0" err="1" smtClean="0">
                <a:solidFill>
                  <a:srgbClr val="000000"/>
                </a:solidFill>
              </a:rPr>
              <a:t>roll</a:t>
            </a:r>
            <a:r>
              <a:rPr lang="it-IT" altLang="it-IT" sz="800" dirty="0" smtClean="0">
                <a:solidFill>
                  <a:srgbClr val="000000"/>
                </a:solidFill>
              </a:rPr>
              <a:t> per il materiale sporco/pulito. </a:t>
            </a:r>
          </a:p>
          <a:p>
            <a:pPr algn="just" eaLnBrk="1" hangingPunct="1">
              <a:buClr>
                <a:srgbClr val="000000"/>
              </a:buClr>
              <a:buFont typeface="Calibri" pitchFamily="34" charset="0"/>
              <a:buAutoNum type="arabicPeriod" startAt="5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800" dirty="0" smtClean="0">
                <a:solidFill>
                  <a:srgbClr val="000000"/>
                </a:solidFill>
              </a:rPr>
              <a:t>Messa a disposizione di un </a:t>
            </a:r>
            <a:r>
              <a:rPr lang="it-IT" altLang="it-IT" sz="800" b="1" dirty="0" smtClean="0">
                <a:solidFill>
                  <a:srgbClr val="000000"/>
                </a:solidFill>
              </a:rPr>
              <a:t>sistema informativo, a supporto della gestione del servizio.</a:t>
            </a:r>
            <a:endParaRPr lang="it-IT" altLang="it-IT" sz="800" b="1" dirty="0" smtClean="0">
              <a:solidFill>
                <a:srgbClr val="FF0000"/>
              </a:solidFill>
            </a:endParaRPr>
          </a:p>
          <a:p>
            <a:pPr algn="just" eaLnBrk="1" hangingPunct="1"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sz="800" dirty="0" smtClean="0">
                <a:solidFill>
                  <a:srgbClr val="000000"/>
                </a:solidFill>
              </a:rPr>
              <a:t>Le aziende introdurranno un sistema di migrazione a nuove divise che  troverà applicazione  graduale nel tempo e di cui la ditta  aggiudicataria dovrà farsi carico, è  anche  previsto che la ditta </a:t>
            </a:r>
          </a:p>
          <a:p>
            <a:pPr algn="just" eaLnBrk="1" hangingPunct="1"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sz="800" dirty="0" smtClean="0">
                <a:solidFill>
                  <a:srgbClr val="000000"/>
                </a:solidFill>
              </a:rPr>
              <a:t>aggiudicataria acquisisca tutti i  materiali di proprietà delle  Aziende e la cui fornitura  è  prevista dal Capitolato (sia circolante sia scorta di  magazzino).  La rilevazione  del dato  verrà effettuata </a:t>
            </a:r>
          </a:p>
          <a:p>
            <a:pPr algn="just" eaLnBrk="1" hangingPunct="1"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sz="800" dirty="0" smtClean="0">
                <a:solidFill>
                  <a:srgbClr val="000000"/>
                </a:solidFill>
              </a:rPr>
              <a:t>all’avvio del servizio. Per la valorizzazione del materiale si applicherà una percentuale dei prezzi unitari pagati in sede d’acquisto da ciascuna Azienda  e ricavabili dalle relative fatture, che sarà </a:t>
            </a:r>
          </a:p>
          <a:p>
            <a:pPr eaLnBrk="1" hangingPunct="1">
              <a:buFont typeface="Arial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sz="800" dirty="0" smtClean="0">
                <a:solidFill>
                  <a:srgbClr val="000000"/>
                </a:solidFill>
              </a:rPr>
              <a:t>pari a: </a:t>
            </a:r>
          </a:p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sz="800" dirty="0" smtClean="0">
                <a:solidFill>
                  <a:srgbClr val="000000"/>
                </a:solidFill>
              </a:rPr>
              <a:t>• il 100% per i dispositivi “nuovi” a magazzino in base all’ultimo prezzo di fornitura;</a:t>
            </a:r>
          </a:p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sz="800" dirty="0" smtClean="0">
                <a:solidFill>
                  <a:srgbClr val="000000"/>
                </a:solidFill>
              </a:rPr>
              <a:t>•  il 50%  dell’ultimo prezzo di fornitura per i dispositivi riutilizzabili “usati” in circolazione</a:t>
            </a:r>
          </a:p>
        </p:txBody>
      </p:sp>
      <p:pic>
        <p:nvPicPr>
          <p:cNvPr id="17411" name="Pi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115888"/>
            <a:ext cx="3246438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olo 6"/>
          <p:cNvSpPr>
            <a:spLocks noGrp="1"/>
          </p:cNvSpPr>
          <p:nvPr>
            <p:ph type="title"/>
          </p:nvPr>
        </p:nvSpPr>
        <p:spPr>
          <a:xfrm>
            <a:off x="468313" y="1125538"/>
            <a:ext cx="8218487" cy="574675"/>
          </a:xfrm>
          <a:solidFill>
            <a:srgbClr val="339966"/>
          </a:solidFill>
        </p:spPr>
        <p:txBody>
          <a:bodyPr/>
          <a:lstStyle/>
          <a:p>
            <a:pPr eaLnBrk="1" hangingPunct="1"/>
            <a:r>
              <a:rPr lang="it-IT" sz="2800" smtClean="0"/>
              <a:t>Caratteristiche principali del servizio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68313" y="1916113"/>
            <a:ext cx="4027487" cy="36734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4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altLang="it-IT" b="1" dirty="0" smtClean="0"/>
              <a:t>Biancheria piana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altLang="it-IT" dirty="0" smtClean="0"/>
              <a:t>Il servizio di noleggio di biancheria piana (anche extra letto) è stato disciplinato in modo «classico», prevedendo: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altLang="it-IT" dirty="0" smtClean="0"/>
              <a:t>inserimento delle dotazioni iniziali per centro di utilizzo nel sistema informativo;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altLang="it-IT" dirty="0" smtClean="0"/>
              <a:t>ritiro della biancheria piana sporca utilizzando sacchi contraddistinti ove previsto da un “codice colore”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altLang="it-IT" dirty="0" smtClean="0"/>
              <a:t>consegna del pulito direttamente ai singoli centri di utilizzo o ai punti centralizzati di stoccaggio secondo il meccanismo del «reintegro»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altLang="it-IT" dirty="0" smtClean="0"/>
              <a:t>inserimento nel sistema informativo, in tempo reale, delle informazioni relative alla biancheria movimentata; possibilità di monitoraggio continuo dei flussi del materiale.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dirty="0" smtClean="0"/>
              <a:t>sistema di identificazione dei materiali per biancheria e </a:t>
            </a:r>
            <a:r>
              <a:rPr lang="it-IT" altLang="it-IT" sz="2700" dirty="0" smtClean="0"/>
              <a:t>della </a:t>
            </a:r>
            <a:r>
              <a:rPr lang="it-IT" altLang="it-IT" sz="2700" dirty="0" err="1" smtClean="0"/>
              <a:t>materasseria</a:t>
            </a:r>
            <a:r>
              <a:rPr lang="it-IT" altLang="it-IT" sz="2700" dirty="0" smtClean="0"/>
              <a:t> </a:t>
            </a:r>
            <a:r>
              <a:rPr lang="it-IT" dirty="0" smtClean="0"/>
              <a:t>in dotazione a posto letto (es. microchip)</a:t>
            </a:r>
            <a:endParaRPr lang="it-IT" dirty="0"/>
          </a:p>
        </p:txBody>
      </p:sp>
      <p:sp>
        <p:nvSpPr>
          <p:cNvPr id="8" name="Segnaposto contenuto 7"/>
          <p:cNvSpPr>
            <a:spLocks noGrp="1"/>
          </p:cNvSpPr>
          <p:nvPr>
            <p:ph sz="half" idx="2"/>
          </p:nvPr>
        </p:nvSpPr>
        <p:spPr>
          <a:xfrm>
            <a:off x="4716463" y="1916113"/>
            <a:ext cx="3970337" cy="36734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4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altLang="it-IT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altLang="it-IT" b="1" dirty="0" smtClean="0"/>
              <a:t>Biancheria confezionata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altLang="it-IT" dirty="0" smtClean="0"/>
              <a:t>Il servizio di noleggio di biancheria confezionata è stato disciplinato in modo più innovativo prevedendo: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altLang="it-IT" dirty="0" smtClean="0"/>
          </a:p>
          <a:p>
            <a:pPr marL="514350" indent="-5143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altLang="it-IT" dirty="0" smtClean="0"/>
              <a:t>Introduzione della gestione tramite distributori automatizzati per blocchi operatori con utilizzo di divise non personalizzate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altLang="it-IT" dirty="0" smtClean="0"/>
              <a:t>Utilizzo divise non personalizzate per i blocchi operatori ove non e previsto/richiesto il sistema automatizzato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altLang="it-IT" dirty="0" smtClean="0"/>
              <a:t>gestione «classica» per il restante personale (divise personalizzate) tramite ricorso alle stesse modalità previste per la biancheria piana</a:t>
            </a:r>
          </a:p>
          <a:p>
            <a:pPr marL="514350" indent="-514350" algn="just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it-IT" dirty="0" smtClean="0"/>
              <a:t>sistema di identificazione dei materiali (es. microchip) tale da assicurare un adeguato sistema di tracciabilità che garantisca tutte le informazioni su tutti i flussi di lavoro</a:t>
            </a:r>
            <a:endParaRPr lang="it-IT" dirty="0"/>
          </a:p>
        </p:txBody>
      </p:sp>
      <p:pic>
        <p:nvPicPr>
          <p:cNvPr id="18436" name="Pi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115888"/>
            <a:ext cx="3246438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115888"/>
            <a:ext cx="3246438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olo 7"/>
          <p:cNvSpPr>
            <a:spLocks noGrp="1"/>
          </p:cNvSpPr>
          <p:nvPr>
            <p:ph type="title"/>
          </p:nvPr>
        </p:nvSpPr>
        <p:spPr>
          <a:xfrm>
            <a:off x="539750" y="1196975"/>
            <a:ext cx="8147050" cy="792163"/>
          </a:xfrm>
          <a:solidFill>
            <a:srgbClr val="339966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2800" dirty="0" smtClean="0"/>
              <a:t>Dati disponibili e modalità di remunerazione ai fini della formulazione dell’offerta</a:t>
            </a:r>
            <a:endParaRPr lang="it-IT" sz="2800" dirty="0"/>
          </a:p>
        </p:txBody>
      </p:sp>
      <p:sp>
        <p:nvSpPr>
          <p:cNvPr id="9" name="Segnaposto contenuto 8"/>
          <p:cNvSpPr>
            <a:spLocks noGrp="1"/>
          </p:cNvSpPr>
          <p:nvPr>
            <p:ph idx="1"/>
          </p:nvPr>
        </p:nvSpPr>
        <p:spPr>
          <a:xfrm>
            <a:off x="457200" y="2276475"/>
            <a:ext cx="8229600" cy="384968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Arial" charset="0"/>
              <a:buNone/>
            </a:pPr>
            <a:r>
              <a:rPr lang="it-IT" altLang="it-IT" sz="1300" dirty="0" smtClean="0">
                <a:solidFill>
                  <a:srgbClr val="000000"/>
                </a:solidFill>
              </a:rPr>
              <a:t>Si ipotizza la modalità di remunerazione  come sotto riportata</a:t>
            </a:r>
          </a:p>
          <a:p>
            <a:pPr eaLnBrk="1" hangingPunct="1">
              <a:lnSpc>
                <a:spcPct val="80000"/>
              </a:lnSpc>
            </a:pPr>
            <a:r>
              <a:rPr lang="it-IT" sz="1300" dirty="0" smtClean="0">
                <a:solidFill>
                  <a:srgbClr val="000000"/>
                </a:solidFill>
              </a:rPr>
              <a:t>prezzo unitario per posto letto occupato (giornata di degenza) per servizio di </a:t>
            </a:r>
            <a:r>
              <a:rPr lang="it-IT" sz="1300" dirty="0" err="1" smtClean="0">
                <a:solidFill>
                  <a:srgbClr val="000000"/>
                </a:solidFill>
              </a:rPr>
              <a:t>lavanolo</a:t>
            </a:r>
            <a:r>
              <a:rPr lang="it-IT" sz="1300" dirty="0" smtClean="0">
                <a:solidFill>
                  <a:srgbClr val="000000"/>
                </a:solidFill>
              </a:rPr>
              <a:t> distinto tra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it-IT" sz="1300" dirty="0" smtClean="0">
                <a:solidFill>
                  <a:srgbClr val="000000"/>
                </a:solidFill>
              </a:rPr>
              <a:t> a) posto letto ordinario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it-IT" sz="1300" dirty="0" smtClean="0">
                <a:solidFill>
                  <a:srgbClr val="000000"/>
                </a:solidFill>
              </a:rPr>
              <a:t>b) DH,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it-IT" sz="1300" dirty="0" smtClean="0">
                <a:solidFill>
                  <a:srgbClr val="000000"/>
                </a:solidFill>
              </a:rPr>
              <a:t>c) PS,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it-IT" sz="1300" dirty="0" smtClean="0">
                <a:solidFill>
                  <a:srgbClr val="000000"/>
                </a:solidFill>
              </a:rPr>
              <a:t> d) Dialisi;</a:t>
            </a:r>
          </a:p>
          <a:p>
            <a:pPr marL="0" indent="0" algn="just" eaLnBrk="1" hangingPunct="1">
              <a:lnSpc>
                <a:spcPct val="80000"/>
              </a:lnSpc>
            </a:pPr>
            <a:r>
              <a:rPr lang="it-IT" sz="1300" dirty="0" smtClean="0">
                <a:solidFill>
                  <a:srgbClr val="000000"/>
                </a:solidFill>
              </a:rPr>
              <a:t>prezzo forfettario giornaliero per servizio di </a:t>
            </a:r>
            <a:r>
              <a:rPr lang="it-IT" sz="1300" dirty="0" err="1" smtClean="0">
                <a:solidFill>
                  <a:srgbClr val="000000"/>
                </a:solidFill>
              </a:rPr>
              <a:t>lavanolo</a:t>
            </a:r>
            <a:r>
              <a:rPr lang="it-IT" sz="1300" dirty="0" smtClean="0">
                <a:solidFill>
                  <a:srgbClr val="000000"/>
                </a:solidFill>
              </a:rPr>
              <a:t>, per dipendente in servizio avente diritto alla divisa, decurtato delle giornate di assenza per ferie e per assenze lungo periodo quali aspettative, maternità, malattie (con conguaglio annuale) </a:t>
            </a:r>
          </a:p>
          <a:p>
            <a:pPr eaLnBrk="1" hangingPunct="1">
              <a:lnSpc>
                <a:spcPct val="80000"/>
              </a:lnSpc>
            </a:pPr>
            <a:r>
              <a:rPr lang="it-IT" sz="1300" dirty="0" err="1" smtClean="0">
                <a:solidFill>
                  <a:srgbClr val="000000"/>
                </a:solidFill>
              </a:rPr>
              <a:t>Pz</a:t>
            </a:r>
            <a:r>
              <a:rPr lang="it-IT" sz="1300" dirty="0" smtClean="0">
                <a:solidFill>
                  <a:srgbClr val="000000"/>
                </a:solidFill>
              </a:rPr>
              <a:t> o Kg  per  servizio ricondizionamento cover / cuscini / materiale vario di proprietà dell’Azienda / utenti / divise 118/zaini, etc.;</a:t>
            </a:r>
          </a:p>
          <a:p>
            <a:pPr eaLnBrk="1" hangingPunct="1">
              <a:lnSpc>
                <a:spcPct val="80000"/>
              </a:lnSpc>
            </a:pPr>
            <a:r>
              <a:rPr lang="it-IT" sz="1300" dirty="0" smtClean="0">
                <a:solidFill>
                  <a:srgbClr val="000000"/>
                </a:solidFill>
              </a:rPr>
              <a:t>canone forfetario unitario mensile dispenser guardaroba automatizzato </a:t>
            </a:r>
          </a:p>
          <a:p>
            <a:pPr eaLnBrk="1" hangingPunct="1">
              <a:lnSpc>
                <a:spcPct val="80000"/>
              </a:lnSpc>
            </a:pPr>
            <a:r>
              <a:rPr lang="it-IT" sz="1300" dirty="0" smtClean="0">
                <a:solidFill>
                  <a:srgbClr val="000000"/>
                </a:solidFill>
              </a:rPr>
              <a:t>canone mensile gestione guardaroba; </a:t>
            </a:r>
          </a:p>
          <a:p>
            <a:pPr eaLnBrk="1" hangingPunct="1">
              <a:lnSpc>
                <a:spcPct val="80000"/>
              </a:lnSpc>
            </a:pPr>
            <a:r>
              <a:rPr lang="it-IT" sz="1300" dirty="0" smtClean="0">
                <a:solidFill>
                  <a:srgbClr val="000000"/>
                </a:solidFill>
              </a:rPr>
              <a:t>Canone  forfetario mensile servizi di logistica per consegna ai centri di utilizzo (presso i singoli reparti) e ritiro c/o P.O./Strutture aziendali interessate</a:t>
            </a:r>
          </a:p>
          <a:p>
            <a:pPr eaLnBrk="1" hangingPunct="1">
              <a:lnSpc>
                <a:spcPct val="80000"/>
              </a:lnSpc>
            </a:pPr>
            <a:r>
              <a:rPr lang="it-IT" sz="1300" dirty="0" smtClean="0">
                <a:solidFill>
                  <a:srgbClr val="000000"/>
                </a:solidFill>
              </a:rPr>
              <a:t>prezzo di fornitura o noleggio  di materassi, guanciali e cover (standard e antidecubito).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it-IT" sz="2700" dirty="0" smtClean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115888"/>
            <a:ext cx="3246438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olo 7"/>
          <p:cNvSpPr>
            <a:spLocks noGrp="1"/>
          </p:cNvSpPr>
          <p:nvPr>
            <p:ph type="title"/>
          </p:nvPr>
        </p:nvSpPr>
        <p:spPr>
          <a:xfrm>
            <a:off x="395288" y="1196975"/>
            <a:ext cx="7993062" cy="647700"/>
          </a:xfrm>
          <a:solidFill>
            <a:srgbClr val="339966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it-IT" sz="2800" dirty="0" smtClean="0">
                <a:solidFill>
                  <a:schemeClr val="tx1"/>
                </a:solidFill>
              </a:rPr>
              <a:t>Dati disponibili e modalità di remunerazione</a:t>
            </a:r>
            <a:endParaRPr lang="it-IT" sz="2800" dirty="0">
              <a:solidFill>
                <a:schemeClr val="tx1"/>
              </a:solidFill>
            </a:endParaRPr>
          </a:p>
        </p:txBody>
      </p:sp>
      <p:graphicFrame>
        <p:nvGraphicFramePr>
          <p:cNvPr id="11" name="Segnaposto contenuto 10"/>
          <p:cNvGraphicFramePr>
            <a:graphicFrameLocks noGrp="1"/>
          </p:cNvGraphicFramePr>
          <p:nvPr>
            <p:ph sz="half" idx="1"/>
          </p:nvPr>
        </p:nvGraphicFramePr>
        <p:xfrm>
          <a:off x="468313" y="2060575"/>
          <a:ext cx="8135935" cy="2687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91719"/>
                <a:gridCol w="864096"/>
                <a:gridCol w="864096"/>
                <a:gridCol w="864096"/>
                <a:gridCol w="1151928"/>
              </a:tblGrid>
              <a:tr h="370840"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DATI ATTIVITA’/PERSONALE 2015</a:t>
                      </a:r>
                      <a:endParaRPr lang="it-I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A.A.S.</a:t>
                      </a:r>
                      <a:r>
                        <a:rPr lang="it-IT" sz="1600" baseline="0" dirty="0" smtClean="0"/>
                        <a:t> 2</a:t>
                      </a:r>
                      <a:endParaRPr lang="it-I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A.A.S.</a:t>
                      </a:r>
                      <a:r>
                        <a:rPr lang="it-IT" sz="1600" baseline="0" dirty="0" smtClean="0"/>
                        <a:t> 3</a:t>
                      </a:r>
                      <a:endParaRPr lang="it-I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A.A.S.5</a:t>
                      </a:r>
                      <a:endParaRPr lang="it-I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CRO AVIANO</a:t>
                      </a:r>
                      <a:endParaRPr lang="it-IT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it-IT" sz="1600" dirty="0" smtClean="0"/>
                        <a:t>GIORNATE </a:t>
                      </a:r>
                      <a:r>
                        <a:rPr lang="it-IT" sz="1600" dirty="0" err="1" smtClean="0"/>
                        <a:t>DI</a:t>
                      </a:r>
                      <a:r>
                        <a:rPr lang="it-IT" sz="1600" dirty="0" smtClean="0"/>
                        <a:t> DEGENZA ORDINARIE</a:t>
                      </a:r>
                      <a:endParaRPr lang="it-I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172.430</a:t>
                      </a:r>
                      <a:endParaRPr lang="it-I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64.117</a:t>
                      </a:r>
                      <a:endParaRPr lang="it-IT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185.960</a:t>
                      </a:r>
                      <a:endParaRPr lang="it-I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24.009</a:t>
                      </a:r>
                      <a:endParaRPr lang="it-IT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it-IT" sz="1600" dirty="0" smtClean="0"/>
                        <a:t>GIORNATE </a:t>
                      </a:r>
                      <a:r>
                        <a:rPr lang="it-IT" sz="1600" dirty="0" err="1" smtClean="0"/>
                        <a:t>DI</a:t>
                      </a:r>
                      <a:r>
                        <a:rPr lang="it-IT" sz="1600" dirty="0" smtClean="0"/>
                        <a:t> DEGENZA STRUTTURE RESIDENZIALI</a:t>
                      </a:r>
                      <a:r>
                        <a:rPr lang="it-IT" sz="1600" baseline="0" dirty="0" smtClean="0"/>
                        <a:t> (RSA,DSM, HOSPICE, CENTRI DIURNI)</a:t>
                      </a:r>
                      <a:endParaRPr lang="it-I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60.970</a:t>
                      </a:r>
                      <a:endParaRPr lang="it-I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26.309</a:t>
                      </a:r>
                      <a:endParaRPr lang="it-IT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26.193</a:t>
                      </a:r>
                      <a:endParaRPr lang="it-I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1600" dirty="0" smtClean="0"/>
                        <a:t>//</a:t>
                      </a:r>
                      <a:endParaRPr lang="it-IT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it-IT" sz="1600" dirty="0" smtClean="0"/>
                        <a:t>GIORNATE </a:t>
                      </a:r>
                      <a:r>
                        <a:rPr lang="it-IT" sz="1600" dirty="0" err="1" smtClean="0"/>
                        <a:t>DI</a:t>
                      </a:r>
                      <a:r>
                        <a:rPr lang="it-IT" sz="1600" dirty="0" smtClean="0"/>
                        <a:t> DEGENZA</a:t>
                      </a:r>
                      <a:r>
                        <a:rPr lang="it-IT" sz="1600" baseline="0" dirty="0" smtClean="0"/>
                        <a:t> DAY HOSPITAL (CON LETTO) E ALTRI POSTI LETTO (DIALISI, P.S.)</a:t>
                      </a:r>
                      <a:endParaRPr lang="it-I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8.326</a:t>
                      </a:r>
                      <a:endParaRPr lang="it-I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134.960</a:t>
                      </a:r>
                      <a:endParaRPr lang="it-IT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17.265</a:t>
                      </a:r>
                      <a:endParaRPr lang="it-I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10.192</a:t>
                      </a:r>
                      <a:endParaRPr lang="it-IT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it-IT" sz="1600" dirty="0" smtClean="0"/>
                        <a:t>N. COMPLESSIVO PERSONALE </a:t>
                      </a:r>
                      <a:r>
                        <a:rPr lang="it-IT" sz="1600" strike="noStrike" dirty="0" smtClean="0"/>
                        <a:t>CHE</a:t>
                      </a:r>
                      <a:r>
                        <a:rPr lang="it-IT" sz="1600" strike="noStrike" baseline="0" dirty="0" smtClean="0"/>
                        <a:t> UTILIZZA LA DIVISA</a:t>
                      </a:r>
                      <a:endParaRPr lang="it-IT" sz="1600" strike="sngStrik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3.200</a:t>
                      </a:r>
                      <a:endParaRPr lang="it-I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1.345</a:t>
                      </a:r>
                      <a:endParaRPr lang="it-I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3.687</a:t>
                      </a:r>
                      <a:endParaRPr lang="it-IT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sz="1600" dirty="0" smtClean="0"/>
                        <a:t>632</a:t>
                      </a:r>
                      <a:endParaRPr lang="it-IT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olo 5"/>
          <p:cNvSpPr>
            <a:spLocks noGrp="1"/>
          </p:cNvSpPr>
          <p:nvPr>
            <p:ph type="title"/>
          </p:nvPr>
        </p:nvSpPr>
        <p:spPr>
          <a:xfrm>
            <a:off x="539750" y="1052513"/>
            <a:ext cx="8147050" cy="720725"/>
          </a:xfrm>
          <a:solidFill>
            <a:srgbClr val="339966"/>
          </a:solidFill>
        </p:spPr>
        <p:txBody>
          <a:bodyPr/>
          <a:lstStyle/>
          <a:p>
            <a:pPr eaLnBrk="1" hangingPunct="1"/>
            <a:r>
              <a:rPr lang="it-IT" sz="2800" smtClean="0"/>
              <a:t>Strategia di gara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8313" y="1989138"/>
            <a:ext cx="8218487" cy="413702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dirty="0" smtClean="0"/>
          </a:p>
          <a:p>
            <a:pPr algn="just" eaLnBrk="1" fontAlgn="auto" hangingPunct="1">
              <a:lnSpc>
                <a:spcPct val="150000"/>
              </a:lnSpc>
              <a:spcAft>
                <a:spcPts val="0"/>
              </a:spcAft>
              <a:buSzPct val="70000"/>
              <a:buFont typeface="Arial" pitchFamily="34" charset="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5600" dirty="0" smtClean="0">
                <a:solidFill>
                  <a:srgbClr val="000000"/>
                </a:solidFill>
              </a:rPr>
              <a:t>Gli elementi essenziali della </a:t>
            </a:r>
            <a:r>
              <a:rPr lang="it-IT" altLang="it-IT" sz="5600" b="1" dirty="0" smtClean="0">
                <a:solidFill>
                  <a:srgbClr val="000000"/>
                </a:solidFill>
              </a:rPr>
              <a:t>strategia di gara consistono in</a:t>
            </a:r>
            <a:r>
              <a:rPr lang="it-IT" altLang="it-IT" sz="5600" dirty="0" smtClean="0">
                <a:solidFill>
                  <a:srgbClr val="000000"/>
                </a:solidFill>
              </a:rPr>
              <a:t>:</a:t>
            </a:r>
          </a:p>
          <a:p>
            <a:pPr algn="just" eaLnBrk="1" fontAlgn="auto" hangingPunct="1">
              <a:lnSpc>
                <a:spcPct val="150000"/>
              </a:lnSpc>
              <a:spcAft>
                <a:spcPts val="0"/>
              </a:spcAft>
              <a:buClr>
                <a:srgbClr val="CC0000"/>
              </a:buClr>
              <a:buSzPct val="7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5600" dirty="0" smtClean="0">
                <a:solidFill>
                  <a:srgbClr val="000000"/>
                </a:solidFill>
              </a:rPr>
              <a:t>Convenzione della durata di 5 anni (comprensivo di periodo di prova) con possibilità di proroga di 24 mesi</a:t>
            </a:r>
          </a:p>
          <a:p>
            <a:pPr algn="just" eaLnBrk="1" fontAlgn="auto" hangingPunct="1">
              <a:lnSpc>
                <a:spcPct val="150000"/>
              </a:lnSpc>
              <a:spcAft>
                <a:spcPts val="0"/>
              </a:spcAft>
              <a:buClr>
                <a:srgbClr val="CC0000"/>
              </a:buClr>
              <a:buSzPct val="7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5600" dirty="0" smtClean="0">
                <a:solidFill>
                  <a:srgbClr val="000000"/>
                </a:solidFill>
              </a:rPr>
              <a:t>Suddivisione in lotti aggiudicabili separatamente</a:t>
            </a:r>
          </a:p>
          <a:p>
            <a:pPr algn="just" eaLnBrk="1" fontAlgn="auto" hangingPunct="1">
              <a:lnSpc>
                <a:spcPct val="150000"/>
              </a:lnSpc>
              <a:spcAft>
                <a:spcPts val="0"/>
              </a:spcAft>
              <a:buClr>
                <a:srgbClr val="CC0000"/>
              </a:buClr>
              <a:buSzPct val="7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5600" dirty="0" smtClean="0">
                <a:solidFill>
                  <a:srgbClr val="000000"/>
                </a:solidFill>
              </a:rPr>
              <a:t>Modalità di aggiudicazione: </a:t>
            </a:r>
            <a:r>
              <a:rPr lang="it-IT" altLang="it-IT" sz="5600" b="1" dirty="0" smtClean="0">
                <a:solidFill>
                  <a:srgbClr val="000000"/>
                </a:solidFill>
              </a:rPr>
              <a:t>Offerta economicamente più vantaggiosa</a:t>
            </a:r>
            <a:r>
              <a:rPr lang="it-IT" altLang="it-IT" sz="5600" dirty="0" smtClean="0">
                <a:solidFill>
                  <a:srgbClr val="000000"/>
                </a:solidFill>
              </a:rPr>
              <a:t> (gli elementi premianti verteranno in particolare sulla qualità dei prodotti e sul progetto di espletamento del servizio, con specifico riferimento all’automazione delle divise e al sistema  informativo offerto)</a:t>
            </a:r>
          </a:p>
          <a:p>
            <a:pPr algn="just" eaLnBrk="1" fontAlgn="auto" hangingPunct="1">
              <a:lnSpc>
                <a:spcPct val="150000"/>
              </a:lnSpc>
              <a:spcAft>
                <a:spcPts val="0"/>
              </a:spcAft>
              <a:buClr>
                <a:srgbClr val="CC0000"/>
              </a:buClr>
              <a:buSzPct val="7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5600" dirty="0" smtClean="0">
                <a:solidFill>
                  <a:srgbClr val="000000"/>
                </a:solidFill>
              </a:rPr>
              <a:t>Campionatura  prodotti e sopralluogo obbligatorio</a:t>
            </a:r>
          </a:p>
          <a:p>
            <a:pPr algn="just" eaLnBrk="1" fontAlgn="auto" hangingPunct="1">
              <a:lnSpc>
                <a:spcPct val="150000"/>
              </a:lnSpc>
              <a:spcAft>
                <a:spcPts val="0"/>
              </a:spcAft>
              <a:buClr>
                <a:srgbClr val="CC0000"/>
              </a:buClr>
              <a:buSzPct val="7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5600" dirty="0" smtClean="0">
                <a:solidFill>
                  <a:srgbClr val="000000"/>
                </a:solidFill>
              </a:rPr>
              <a:t>Previsione di inserimento di personale svantaggiato ai sensi della </a:t>
            </a:r>
            <a:r>
              <a:rPr lang="it-IT" altLang="it-IT" sz="5600" dirty="0" err="1" smtClean="0">
                <a:solidFill>
                  <a:srgbClr val="000000"/>
                </a:solidFill>
              </a:rPr>
              <a:t>L.R.</a:t>
            </a:r>
            <a:r>
              <a:rPr lang="it-IT" altLang="it-IT" sz="5600" dirty="0" smtClean="0">
                <a:solidFill>
                  <a:srgbClr val="000000"/>
                </a:solidFill>
              </a:rPr>
              <a:t> 5/91 </a:t>
            </a:r>
            <a:r>
              <a:rPr lang="it-IT" altLang="it-IT" sz="5600" dirty="0" err="1" smtClean="0">
                <a:solidFill>
                  <a:srgbClr val="000000"/>
                </a:solidFill>
              </a:rPr>
              <a:t>s.i.m.</a:t>
            </a:r>
            <a:r>
              <a:rPr lang="it-IT" altLang="it-IT" sz="5600" dirty="0" smtClean="0">
                <a:solidFill>
                  <a:srgbClr val="000000"/>
                </a:solidFill>
              </a:rPr>
              <a:t>, con attribuzione di punteggio qualità al progetto formativo di inserimento.</a:t>
            </a:r>
          </a:p>
          <a:p>
            <a:pPr algn="just" eaLnBrk="1" fontAlgn="auto" hangingPunct="1">
              <a:lnSpc>
                <a:spcPct val="150000"/>
              </a:lnSpc>
              <a:spcAft>
                <a:spcPts val="0"/>
              </a:spcAft>
              <a:buClr>
                <a:srgbClr val="CC0000"/>
              </a:buClr>
              <a:buSzPct val="70000"/>
              <a:buFont typeface="Arial" pitchFamily="34" charset="0"/>
              <a:buChar char="•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it-IT" altLang="it-IT" sz="5600" dirty="0" smtClean="0">
                <a:solidFill>
                  <a:srgbClr val="000000"/>
                </a:solidFill>
              </a:rPr>
              <a:t>CCNL di riferimento: Lavoratori dipendenti dalle imprese del sistema industriale integrato di beni e servizi tessili e medici affini </a:t>
            </a:r>
          </a:p>
          <a:p>
            <a:pPr algn="just" eaLnBrk="1" fontAlgn="auto" hangingPunct="1">
              <a:lnSpc>
                <a:spcPct val="150000"/>
              </a:lnSpc>
              <a:spcAft>
                <a:spcPts val="0"/>
              </a:spcAft>
              <a:buClr>
                <a:srgbClr val="CC0000"/>
              </a:buClr>
              <a:buSzPct val="70000"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it-IT" altLang="it-IT" sz="5600" dirty="0" smtClean="0">
              <a:solidFill>
                <a:srgbClr val="000000"/>
              </a:solidFill>
            </a:endParaRPr>
          </a:p>
          <a:p>
            <a:pPr algn="just" eaLnBrk="1" fontAlgn="auto" hangingPunct="1">
              <a:lnSpc>
                <a:spcPct val="150000"/>
              </a:lnSpc>
              <a:spcAft>
                <a:spcPts val="0"/>
              </a:spcAft>
              <a:buClr>
                <a:srgbClr val="CC0000"/>
              </a:buClr>
              <a:buSzPct val="70000"/>
              <a:buFont typeface="Calibri" pitchFamily="34" charset="0"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it-IT" altLang="it-IT" sz="5600" b="1" dirty="0" smtClean="0">
              <a:solidFill>
                <a:srgbClr val="00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sz="5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dirty="0"/>
          </a:p>
        </p:txBody>
      </p:sp>
      <p:pic>
        <p:nvPicPr>
          <p:cNvPr id="21507" name="Pic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0" y="115888"/>
            <a:ext cx="3246438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olo 5"/>
          <p:cNvSpPr>
            <a:spLocks noGrp="1"/>
          </p:cNvSpPr>
          <p:nvPr>
            <p:ph type="title"/>
          </p:nvPr>
        </p:nvSpPr>
        <p:spPr>
          <a:xfrm>
            <a:off x="539750" y="1052513"/>
            <a:ext cx="8147050" cy="720725"/>
          </a:xfrm>
          <a:solidFill>
            <a:srgbClr val="339966"/>
          </a:solidFill>
        </p:spPr>
        <p:txBody>
          <a:bodyPr/>
          <a:lstStyle/>
          <a:p>
            <a:pPr eaLnBrk="1" hangingPunct="1"/>
            <a:r>
              <a:rPr lang="it-IT" sz="2800" smtClean="0"/>
              <a:t>Strategia di gara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288" y="1989138"/>
            <a:ext cx="8291512" cy="388778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dirty="0" smtClean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sz="1800" dirty="0" smtClean="0"/>
              <a:t>La Ditta aggiudicataria è tenuta ad applicare quanto previsto dall’art.50 del </a:t>
            </a:r>
            <a:r>
              <a:rPr lang="it-IT" sz="1800" dirty="0" err="1" smtClean="0"/>
              <a:t>D.Lgs</a:t>
            </a:r>
            <a:r>
              <a:rPr lang="it-IT" sz="1800" dirty="0" smtClean="0"/>
              <a:t> 18.04.2016 n.50  in materia di mantenimento della </a:t>
            </a:r>
            <a:r>
              <a:rPr lang="it-IT" altLang="it-IT" sz="1800" dirty="0" smtClean="0">
                <a:solidFill>
                  <a:srgbClr val="000000"/>
                </a:solidFill>
              </a:rPr>
              <a:t>stabilità</a:t>
            </a:r>
            <a:r>
              <a:rPr lang="it-IT" sz="1800" dirty="0" smtClean="0"/>
              <a:t> occupazionale del personale impiegato, con applicazione dei contratti collettivi di settore di cui all’articolo 51 del D. </a:t>
            </a:r>
            <a:r>
              <a:rPr lang="it-IT" sz="1800" dirty="0" err="1" smtClean="0"/>
              <a:t>Lgs</a:t>
            </a:r>
            <a:r>
              <a:rPr lang="it-IT" sz="1800" dirty="0" smtClean="0"/>
              <a:t>. 15 giugno 2015, n.81; in particolare avrà l’obbligo di assorbire ed utilizzare prioritariamente nell’espletamento del servizio, qualora disponibili, i lavoratori che già vi erano adibiti quali soci </a:t>
            </a:r>
            <a:r>
              <a:rPr lang="it-IT" altLang="it-IT" sz="1800" dirty="0" smtClean="0">
                <a:solidFill>
                  <a:srgbClr val="000000"/>
                </a:solidFill>
              </a:rPr>
              <a:t>lavoratori o dipendenti del precedente aggiudicatario </a:t>
            </a:r>
            <a:r>
              <a:rPr lang="it-IT" altLang="it-IT" sz="1800" dirty="0" smtClean="0"/>
              <a:t>applicando ai medesimi </a:t>
            </a:r>
            <a:r>
              <a:rPr lang="it-IT" sz="1800" dirty="0" smtClean="0"/>
              <a:t>condizioni normative, retributive e contributive non peggiorative a quelle preesistenti. </a:t>
            </a:r>
            <a:endParaRPr lang="it-IT" altLang="it-IT" sz="1800" dirty="0" smtClean="0"/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altLang="it-IT" sz="1800" dirty="0" smtClean="0"/>
              <a:t>	</a:t>
            </a:r>
          </a:p>
          <a:p>
            <a:pPr marL="0" indent="0"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it-IT" altLang="it-IT" sz="1800" dirty="0" smtClean="0"/>
              <a:t>In fase di valutazione l’eventuale espletamento della procedura per il tramite del </a:t>
            </a:r>
            <a:r>
              <a:rPr lang="it-IT" altLang="it-IT" sz="1800" dirty="0" smtClean="0">
                <a:solidFill>
                  <a:srgbClr val="000000"/>
                </a:solidFill>
              </a:rPr>
              <a:t>Sistema Dinamico di Acquisizione </a:t>
            </a:r>
            <a:r>
              <a:rPr lang="it-IT" altLang="it-IT" sz="1800" dirty="0" err="1" smtClean="0">
                <a:solidFill>
                  <a:srgbClr val="000000"/>
                </a:solidFill>
              </a:rPr>
              <a:t>Consip</a:t>
            </a:r>
            <a:r>
              <a:rPr lang="it-IT" altLang="it-IT" sz="1800" dirty="0" smtClean="0">
                <a:solidFill>
                  <a:srgbClr val="000000"/>
                </a:solidFill>
              </a:rPr>
              <a:t>.</a:t>
            </a:r>
          </a:p>
          <a:p>
            <a:pPr algn="just" eaLnBrk="1" fontAlgn="auto" hangingPunct="1">
              <a:lnSpc>
                <a:spcPct val="150000"/>
              </a:lnSpc>
              <a:spcAft>
                <a:spcPts val="0"/>
              </a:spcAft>
              <a:buClr>
                <a:srgbClr val="CC0000"/>
              </a:buClr>
              <a:buSzPct val="70000"/>
              <a:buFont typeface="Calibri" pitchFamily="34" charset="0"/>
              <a:buChar char="-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it-IT" altLang="it-IT" sz="5600" b="1" dirty="0" smtClean="0">
              <a:solidFill>
                <a:srgbClr val="00000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sz="5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it-IT" dirty="0"/>
          </a:p>
        </p:txBody>
      </p:sp>
      <p:pic>
        <p:nvPicPr>
          <p:cNvPr id="23555" name="Pic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0" y="115888"/>
            <a:ext cx="3246438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2676</TotalTime>
  <Words>1214</Words>
  <Application>Microsoft Office PowerPoint</Application>
  <PresentationFormat>Presentazione su schermo (4:3)</PresentationFormat>
  <Paragraphs>144</Paragraphs>
  <Slides>13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4" baseType="lpstr">
      <vt:lpstr>Tema di Office</vt:lpstr>
      <vt:lpstr>Servizio di Lavanolo Enti del S.S.R. FVG  Consultazione preliminare mercato       Udine, 22 dicembre 2016</vt:lpstr>
      <vt:lpstr>PREMESSA</vt:lpstr>
      <vt:lpstr>PREMESSA</vt:lpstr>
      <vt:lpstr>Analisi dei servizi richiesti</vt:lpstr>
      <vt:lpstr>Caratteristiche principali del servizio</vt:lpstr>
      <vt:lpstr>Dati disponibili e modalità di remunerazione ai fini della formulazione dell’offerta</vt:lpstr>
      <vt:lpstr>Dati disponibili e modalità di remunerazione</vt:lpstr>
      <vt:lpstr>Strategia di gara</vt:lpstr>
      <vt:lpstr>Strategia di gara</vt:lpstr>
      <vt:lpstr>Guardaroba automatizzato</vt:lpstr>
      <vt:lpstr>Quesiti guardaroba automatizzato</vt:lpstr>
      <vt:lpstr>BASE D’ASTA</vt:lpstr>
      <vt:lpstr>CONCLUSIONI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Raffa</dc:creator>
  <cp:lastModifiedBy>Xp Professional Sp2b Italiano</cp:lastModifiedBy>
  <cp:revision>330</cp:revision>
  <dcterms:created xsi:type="dcterms:W3CDTF">2016-09-08T23:33:14Z</dcterms:created>
  <dcterms:modified xsi:type="dcterms:W3CDTF">2016-12-23T08:17:17Z</dcterms:modified>
</cp:coreProperties>
</file>